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756" r:id="rId3"/>
    <p:sldMasterId id="2147483804" r:id="rId4"/>
  </p:sldMasterIdLst>
  <p:handoutMasterIdLst>
    <p:handoutMasterId r:id="rId18"/>
  </p:handoutMasterIdLst>
  <p:sldIdLst>
    <p:sldId id="296" r:id="rId5"/>
    <p:sldId id="319" r:id="rId6"/>
    <p:sldId id="338" r:id="rId7"/>
    <p:sldId id="337" r:id="rId8"/>
    <p:sldId id="320" r:id="rId9"/>
    <p:sldId id="329" r:id="rId10"/>
    <p:sldId id="330" r:id="rId11"/>
    <p:sldId id="323" r:id="rId12"/>
    <p:sldId id="340" r:id="rId13"/>
    <p:sldId id="339" r:id="rId14"/>
    <p:sldId id="334" r:id="rId15"/>
    <p:sldId id="335" r:id="rId16"/>
    <p:sldId id="336" r:id="rId17"/>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CFF39B5-EC01-41BF-B157-5BBFF04B1984}">
          <p14:sldIdLst>
            <p14:sldId id="296"/>
            <p14:sldId id="319"/>
            <p14:sldId id="338"/>
            <p14:sldId id="337"/>
            <p14:sldId id="320"/>
            <p14:sldId id="329"/>
            <p14:sldId id="330"/>
            <p14:sldId id="323"/>
            <p14:sldId id="340"/>
            <p14:sldId id="339"/>
            <p14:sldId id="334"/>
            <p14:sldId id="335"/>
            <p14:sldId id="33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278F"/>
    <a:srgbClr val="1FBBB0"/>
    <a:srgbClr val="00AB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85" d="100"/>
          <a:sy n="85" d="100"/>
        </p:scale>
        <p:origin x="1315"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6" tIns="46588" rIns="93176" bIns="46588"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6" tIns="46588" rIns="93176" bIns="46588" rtlCol="0"/>
          <a:lstStyle>
            <a:lvl1pPr algn="r">
              <a:defRPr sz="1200"/>
            </a:lvl1pPr>
          </a:lstStyle>
          <a:p>
            <a:fld id="{58DE0AF9-582C-416A-8D5C-2C59426F21C5}" type="datetimeFigureOut">
              <a:rPr lang="en-US" smtClean="0"/>
              <a:t>10/28/2024</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6" tIns="46588" rIns="93176" bIns="46588"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6" tIns="46588" rIns="93176" bIns="46588" rtlCol="0" anchor="b"/>
          <a:lstStyle>
            <a:lvl1pPr algn="r">
              <a:defRPr sz="1200"/>
            </a:lvl1pPr>
          </a:lstStyle>
          <a:p>
            <a:fld id="{3FEE5BD5-9089-4497-85BB-C01422A4FA5F}" type="slidenum">
              <a:rPr lang="en-US" smtClean="0"/>
              <a:t>‹#›</a:t>
            </a:fld>
            <a:endParaRPr lang="en-US" dirty="0"/>
          </a:p>
        </p:txBody>
      </p:sp>
    </p:spTree>
    <p:extLst>
      <p:ext uri="{BB962C8B-B14F-4D97-AF65-F5344CB8AC3E}">
        <p14:creationId xmlns:p14="http://schemas.microsoft.com/office/powerpoint/2010/main" val="170770621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68486C8-47A9-4214-ACDE-2F72D00967FD}" type="datetimeFigureOut">
              <a:rPr lang="en-US" smtClean="0"/>
              <a:t>10/28/2024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4D30602-8226-4D0D-8735-83EA2E0B265D}" type="slidenum">
              <a:rPr lang="en-US" smtClean="0"/>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152" y="6723743"/>
            <a:ext cx="9113520" cy="75537"/>
          </a:xfrm>
          <a:prstGeom prst="rect">
            <a:avLst/>
          </a:prstGeom>
        </p:spPr>
      </p:pic>
    </p:spTree>
    <p:extLst>
      <p:ext uri="{BB962C8B-B14F-4D97-AF65-F5344CB8AC3E}">
        <p14:creationId xmlns:p14="http://schemas.microsoft.com/office/powerpoint/2010/main" val="1274393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8486C8-47A9-4214-ACDE-2F72D00967FD}" type="datetimeFigureOut">
              <a:rPr lang="en-US" smtClean="0"/>
              <a:t>10/28/2024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4D30602-8226-4D0D-8735-83EA2E0B265D}" type="slidenum">
              <a:rPr lang="en-US" smtClean="0"/>
              <a:t>‹#›</a:t>
            </a:fld>
            <a:endParaRPr lang="en-US" dirty="0"/>
          </a:p>
        </p:txBody>
      </p:sp>
    </p:spTree>
    <p:extLst>
      <p:ext uri="{BB962C8B-B14F-4D97-AF65-F5344CB8AC3E}">
        <p14:creationId xmlns:p14="http://schemas.microsoft.com/office/powerpoint/2010/main" val="2878537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8486C8-47A9-4214-ACDE-2F72D00967FD}" type="datetimeFigureOut">
              <a:rPr lang="en-US" smtClean="0"/>
              <a:t>10/28/2024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4D30602-8226-4D0D-8735-83EA2E0B265D}" type="slidenum">
              <a:rPr lang="en-US" smtClean="0"/>
              <a:t>‹#›</a:t>
            </a:fld>
            <a:endParaRPr lang="en-US" dirty="0"/>
          </a:p>
        </p:txBody>
      </p:sp>
    </p:spTree>
    <p:extLst>
      <p:ext uri="{BB962C8B-B14F-4D97-AF65-F5344CB8AC3E}">
        <p14:creationId xmlns:p14="http://schemas.microsoft.com/office/powerpoint/2010/main" val="35342096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CA01E65-77FC-4075-93AD-4BEFC8A051EB}" type="datetimeFigureOut">
              <a:rPr lang="en-US" smtClean="0">
                <a:solidFill>
                  <a:prstClr val="black">
                    <a:tint val="75000"/>
                  </a:prstClr>
                </a:solidFill>
              </a:rPr>
              <a:pPr/>
              <a:t>10/28/2024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73352B1-5DF1-463E-B585-16AA208EF1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4610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A01E65-77FC-4075-93AD-4BEFC8A051EB}" type="datetimeFigureOut">
              <a:rPr lang="en-US" smtClean="0">
                <a:solidFill>
                  <a:prstClr val="black">
                    <a:tint val="75000"/>
                  </a:prstClr>
                </a:solidFill>
              </a:rPr>
              <a:pPr/>
              <a:t>10/28/2024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73352B1-5DF1-463E-B585-16AA208EF1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10388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A01E65-77FC-4075-93AD-4BEFC8A051EB}" type="datetimeFigureOut">
              <a:rPr lang="en-US" smtClean="0">
                <a:solidFill>
                  <a:prstClr val="black">
                    <a:tint val="75000"/>
                  </a:prstClr>
                </a:solidFill>
              </a:rPr>
              <a:pPr/>
              <a:t>10/28/2024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73352B1-5DF1-463E-B585-16AA208EF1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42756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CA01E65-77FC-4075-93AD-4BEFC8A051EB}" type="datetimeFigureOut">
              <a:rPr lang="en-US" smtClean="0">
                <a:solidFill>
                  <a:prstClr val="black">
                    <a:tint val="75000"/>
                  </a:prstClr>
                </a:solidFill>
              </a:rPr>
              <a:pPr/>
              <a:t>10/28/2024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73352B1-5DF1-463E-B585-16AA208EF1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9736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CA01E65-77FC-4075-93AD-4BEFC8A051EB}" type="datetimeFigureOut">
              <a:rPr lang="en-US" smtClean="0">
                <a:solidFill>
                  <a:prstClr val="black">
                    <a:tint val="75000"/>
                  </a:prstClr>
                </a:solidFill>
              </a:rPr>
              <a:pPr/>
              <a:t>10/28/2024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73352B1-5DF1-463E-B585-16AA208EF1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18813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CA01E65-77FC-4075-93AD-4BEFC8A051EB}" type="datetimeFigureOut">
              <a:rPr lang="en-US" smtClean="0">
                <a:solidFill>
                  <a:prstClr val="black">
                    <a:tint val="75000"/>
                  </a:prstClr>
                </a:solidFill>
              </a:rPr>
              <a:pPr/>
              <a:t>10/28/2024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73352B1-5DF1-463E-B585-16AA208EF1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61714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A01E65-77FC-4075-93AD-4BEFC8A051EB}" type="datetimeFigureOut">
              <a:rPr lang="en-US" smtClean="0">
                <a:solidFill>
                  <a:prstClr val="black">
                    <a:tint val="75000"/>
                  </a:prstClr>
                </a:solidFill>
              </a:rPr>
              <a:pPr/>
              <a:t>10/28/2024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73352B1-5DF1-463E-B585-16AA208EF1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7578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A01E65-77FC-4075-93AD-4BEFC8A051EB}" type="datetimeFigureOut">
              <a:rPr lang="en-US" smtClean="0">
                <a:solidFill>
                  <a:prstClr val="black">
                    <a:tint val="75000"/>
                  </a:prstClr>
                </a:solidFill>
              </a:rPr>
              <a:pPr/>
              <a:t>10/28/2024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73352B1-5DF1-463E-B585-16AA208EF1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2709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atin typeface="Ordinar Com" panose="020B05060500000200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Ordinar Com" panose="020B0506050000020004" pitchFamily="34" charset="0"/>
              </a:defRPr>
            </a:lvl1pPr>
            <a:lvl2pPr>
              <a:defRPr>
                <a:latin typeface="Univers LT Pro 57 Condensed" panose="020B0506020202050204" pitchFamily="34" charset="0"/>
              </a:defRPr>
            </a:lvl2pPr>
            <a:lvl3pPr>
              <a:defRPr>
                <a:latin typeface="Univers LT Pro 57 Condensed" panose="020B0506020202050204" pitchFamily="34" charset="0"/>
              </a:defRPr>
            </a:lvl3pPr>
            <a:lvl4pPr>
              <a:defRPr>
                <a:latin typeface="Univers LT Pro 57 Condensed" panose="020B0506020202050204" pitchFamily="34" charset="0"/>
              </a:defRPr>
            </a:lvl4pPr>
            <a:lvl5pPr>
              <a:defRPr>
                <a:latin typeface="Univers LT Pro 57 Condensed" panose="020B050602020205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8486C8-47A9-4214-ACDE-2F72D00967FD}" type="datetimeFigureOut">
              <a:rPr lang="en-US" smtClean="0"/>
              <a:t>10/28/2024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4D30602-8226-4D0D-8735-83EA2E0B265D}" type="slidenum">
              <a:rPr lang="en-US" smtClean="0"/>
              <a:t>‹#›</a:t>
            </a:fld>
            <a:endParaRPr lang="en-US" dirty="0"/>
          </a:p>
        </p:txBody>
      </p:sp>
    </p:spTree>
    <p:extLst>
      <p:ext uri="{BB962C8B-B14F-4D97-AF65-F5344CB8AC3E}">
        <p14:creationId xmlns:p14="http://schemas.microsoft.com/office/powerpoint/2010/main" val="11441585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A01E65-77FC-4075-93AD-4BEFC8A051EB}" type="datetimeFigureOut">
              <a:rPr lang="en-US" smtClean="0">
                <a:solidFill>
                  <a:prstClr val="black">
                    <a:tint val="75000"/>
                  </a:prstClr>
                </a:solidFill>
              </a:rPr>
              <a:pPr/>
              <a:t>10/28/2024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73352B1-5DF1-463E-B585-16AA208EF1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4795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A01E65-77FC-4075-93AD-4BEFC8A051EB}" type="datetimeFigureOut">
              <a:rPr lang="en-US" smtClean="0">
                <a:solidFill>
                  <a:prstClr val="black">
                    <a:tint val="75000"/>
                  </a:prstClr>
                </a:solidFill>
              </a:rPr>
              <a:pPr/>
              <a:t>10/28/2024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73352B1-5DF1-463E-B585-16AA208EF1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52230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A01E65-77FC-4075-93AD-4BEFC8A051EB}" type="datetimeFigureOut">
              <a:rPr lang="en-US" smtClean="0">
                <a:solidFill>
                  <a:prstClr val="black">
                    <a:tint val="75000"/>
                  </a:prstClr>
                </a:solidFill>
              </a:rPr>
              <a:pPr/>
              <a:t>10/28/2024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73352B1-5DF1-463E-B585-16AA208EF1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22072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009D3C4-D2DF-41EE-93AB-DA298EBFB434}" type="datetimeFigureOut">
              <a:rPr lang="en-US" smtClean="0">
                <a:solidFill>
                  <a:prstClr val="black">
                    <a:tint val="75000"/>
                  </a:prstClr>
                </a:solidFill>
              </a:rPr>
              <a:pPr/>
              <a:t>10/28/2024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228468-7C3B-4042-8178-1EDBC39C1D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81165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09D3C4-D2DF-41EE-93AB-DA298EBFB434}" type="datetimeFigureOut">
              <a:rPr lang="en-US" smtClean="0">
                <a:solidFill>
                  <a:prstClr val="black">
                    <a:tint val="75000"/>
                  </a:prstClr>
                </a:solidFill>
              </a:rPr>
              <a:pPr/>
              <a:t>10/28/2024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228468-7C3B-4042-8178-1EDBC39C1D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75083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09D3C4-D2DF-41EE-93AB-DA298EBFB434}" type="datetimeFigureOut">
              <a:rPr lang="en-US" smtClean="0">
                <a:solidFill>
                  <a:prstClr val="black">
                    <a:tint val="75000"/>
                  </a:prstClr>
                </a:solidFill>
              </a:rPr>
              <a:pPr/>
              <a:t>10/28/2024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228468-7C3B-4042-8178-1EDBC39C1D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38541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09D3C4-D2DF-41EE-93AB-DA298EBFB434}" type="datetimeFigureOut">
              <a:rPr lang="en-US" smtClean="0">
                <a:solidFill>
                  <a:prstClr val="black">
                    <a:tint val="75000"/>
                  </a:prstClr>
                </a:solidFill>
              </a:rPr>
              <a:pPr/>
              <a:t>10/28/2024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1228468-7C3B-4042-8178-1EDBC39C1D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67352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09D3C4-D2DF-41EE-93AB-DA298EBFB434}" type="datetimeFigureOut">
              <a:rPr lang="en-US" smtClean="0">
                <a:solidFill>
                  <a:prstClr val="black">
                    <a:tint val="75000"/>
                  </a:prstClr>
                </a:solidFill>
              </a:rPr>
              <a:pPr/>
              <a:t>10/28/2024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1228468-7C3B-4042-8178-1EDBC39C1D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9434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09D3C4-D2DF-41EE-93AB-DA298EBFB434}" type="datetimeFigureOut">
              <a:rPr lang="en-US" smtClean="0">
                <a:solidFill>
                  <a:prstClr val="black">
                    <a:tint val="75000"/>
                  </a:prstClr>
                </a:solidFill>
              </a:rPr>
              <a:pPr/>
              <a:t>10/28/2024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1228468-7C3B-4042-8178-1EDBC39C1D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4779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09D3C4-D2DF-41EE-93AB-DA298EBFB434}" type="datetimeFigureOut">
              <a:rPr lang="en-US" smtClean="0">
                <a:solidFill>
                  <a:prstClr val="black">
                    <a:tint val="75000"/>
                  </a:prstClr>
                </a:solidFill>
              </a:rPr>
              <a:pPr/>
              <a:t>10/28/2024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1228468-7C3B-4042-8178-1EDBC39C1D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9021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Ordinar Com" panose="020B05060500000200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8486C8-47A9-4214-ACDE-2F72D00967FD}" type="datetimeFigureOut">
              <a:rPr lang="en-US" smtClean="0"/>
              <a:t>10/28/2024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4D30602-8226-4D0D-8735-83EA2E0B265D}" type="slidenum">
              <a:rPr lang="en-US" smtClean="0"/>
              <a:t>‹#›</a:t>
            </a:fld>
            <a:endParaRPr lang="en-US" dirty="0"/>
          </a:p>
        </p:txBody>
      </p:sp>
    </p:spTree>
    <p:extLst>
      <p:ext uri="{BB962C8B-B14F-4D97-AF65-F5344CB8AC3E}">
        <p14:creationId xmlns:p14="http://schemas.microsoft.com/office/powerpoint/2010/main" val="34589690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009D3C4-D2DF-41EE-93AB-DA298EBFB434}" type="datetimeFigureOut">
              <a:rPr lang="en-US" smtClean="0">
                <a:solidFill>
                  <a:prstClr val="black">
                    <a:tint val="75000"/>
                  </a:prstClr>
                </a:solidFill>
              </a:rPr>
              <a:pPr/>
              <a:t>10/28/2024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1228468-7C3B-4042-8178-1EDBC39C1D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27634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009D3C4-D2DF-41EE-93AB-DA298EBFB434}" type="datetimeFigureOut">
              <a:rPr lang="en-US" smtClean="0">
                <a:solidFill>
                  <a:prstClr val="black">
                    <a:tint val="75000"/>
                  </a:prstClr>
                </a:solidFill>
              </a:rPr>
              <a:pPr/>
              <a:t>10/28/2024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1228468-7C3B-4042-8178-1EDBC39C1D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74850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09D3C4-D2DF-41EE-93AB-DA298EBFB434}" type="datetimeFigureOut">
              <a:rPr lang="en-US" smtClean="0">
                <a:solidFill>
                  <a:prstClr val="black">
                    <a:tint val="75000"/>
                  </a:prstClr>
                </a:solidFill>
              </a:rPr>
              <a:pPr/>
              <a:t>10/28/2024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228468-7C3B-4042-8178-1EDBC39C1D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92202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09D3C4-D2DF-41EE-93AB-DA298EBFB434}" type="datetimeFigureOut">
              <a:rPr lang="en-US" smtClean="0">
                <a:solidFill>
                  <a:prstClr val="black">
                    <a:tint val="75000"/>
                  </a:prstClr>
                </a:solidFill>
              </a:rPr>
              <a:pPr/>
              <a:t>10/28/2024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228468-7C3B-4042-8178-1EDBC39C1D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41341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009D3C4-D2DF-41EE-93AB-DA298EBFB434}" type="datetimeFigureOut">
              <a:rPr lang="en-US" smtClean="0">
                <a:solidFill>
                  <a:prstClr val="black">
                    <a:tint val="75000"/>
                  </a:prstClr>
                </a:solidFill>
              </a:rPr>
              <a:pPr/>
              <a:t>10/28/2024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228468-7C3B-4042-8178-1EDBC39C1D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4362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09D3C4-D2DF-41EE-93AB-DA298EBFB434}" type="datetimeFigureOut">
              <a:rPr lang="en-US" smtClean="0">
                <a:solidFill>
                  <a:prstClr val="black">
                    <a:tint val="75000"/>
                  </a:prstClr>
                </a:solidFill>
              </a:rPr>
              <a:pPr/>
              <a:t>10/28/2024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228468-7C3B-4042-8178-1EDBC39C1D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68037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09D3C4-D2DF-41EE-93AB-DA298EBFB434}" type="datetimeFigureOut">
              <a:rPr lang="en-US" smtClean="0">
                <a:solidFill>
                  <a:prstClr val="black">
                    <a:tint val="75000"/>
                  </a:prstClr>
                </a:solidFill>
              </a:rPr>
              <a:pPr/>
              <a:t>10/28/2024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228468-7C3B-4042-8178-1EDBC39C1D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99852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09D3C4-D2DF-41EE-93AB-DA298EBFB434}" type="datetimeFigureOut">
              <a:rPr lang="en-US" smtClean="0">
                <a:solidFill>
                  <a:prstClr val="black">
                    <a:tint val="75000"/>
                  </a:prstClr>
                </a:solidFill>
              </a:rPr>
              <a:pPr/>
              <a:t>10/28/2024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1228468-7C3B-4042-8178-1EDBC39C1D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46003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09D3C4-D2DF-41EE-93AB-DA298EBFB434}" type="datetimeFigureOut">
              <a:rPr lang="en-US" smtClean="0">
                <a:solidFill>
                  <a:prstClr val="black">
                    <a:tint val="75000"/>
                  </a:prstClr>
                </a:solidFill>
              </a:rPr>
              <a:pPr/>
              <a:t>10/28/2024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1228468-7C3B-4042-8178-1EDBC39C1D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56390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09D3C4-D2DF-41EE-93AB-DA298EBFB434}" type="datetimeFigureOut">
              <a:rPr lang="en-US" smtClean="0">
                <a:solidFill>
                  <a:prstClr val="black">
                    <a:tint val="75000"/>
                  </a:prstClr>
                </a:solidFill>
              </a:rPr>
              <a:pPr/>
              <a:t>10/28/2024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1228468-7C3B-4042-8178-1EDBC39C1D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6423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Ordinar Com" panose="020B05060500000200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atin typeface="Ordinar Com" panose="020B0506050000020004" pitchFamily="34" charset="0"/>
              </a:defRPr>
            </a:lvl1pPr>
            <a:lvl2pPr>
              <a:defRPr sz="2400">
                <a:latin typeface="Univers LT Pro 57 Condensed" panose="020B0506020202050204" pitchFamily="34" charset="0"/>
              </a:defRPr>
            </a:lvl2pPr>
            <a:lvl3pPr>
              <a:defRPr sz="2000">
                <a:latin typeface="Univers LT Pro 57 Condensed" panose="020B0506020202050204" pitchFamily="34" charset="0"/>
              </a:defRPr>
            </a:lvl3pPr>
            <a:lvl4pPr>
              <a:defRPr sz="1800">
                <a:latin typeface="Univers LT Pro 57 Condensed" panose="020B0506020202050204" pitchFamily="34" charset="0"/>
              </a:defRPr>
            </a:lvl4pPr>
            <a:lvl5pPr>
              <a:defRPr sz="1800">
                <a:latin typeface="Univers LT Pro 57 Condensed" panose="020B050602020205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atin typeface="Ordinar Com" panose="020B0506050000020004" pitchFamily="34" charset="0"/>
              </a:defRPr>
            </a:lvl1pPr>
            <a:lvl2pPr>
              <a:defRPr sz="2400">
                <a:latin typeface="Univers LT Pro 57 Condensed" panose="020B0506020202050204" pitchFamily="34" charset="0"/>
              </a:defRPr>
            </a:lvl2pPr>
            <a:lvl3pPr>
              <a:defRPr sz="2000">
                <a:latin typeface="Univers LT Pro 57 Condensed" panose="020B0506020202050204" pitchFamily="34" charset="0"/>
              </a:defRPr>
            </a:lvl3pPr>
            <a:lvl4pPr>
              <a:defRPr sz="1800">
                <a:latin typeface="Univers LT Pro 57 Condensed" panose="020B0506020202050204" pitchFamily="34" charset="0"/>
              </a:defRPr>
            </a:lvl4pPr>
            <a:lvl5pPr>
              <a:defRPr sz="1800">
                <a:latin typeface="Univers LT Pro 57 Condensed" panose="020B050602020205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8486C8-47A9-4214-ACDE-2F72D00967FD}" type="datetimeFigureOut">
              <a:rPr lang="en-US" smtClean="0"/>
              <a:t>10/28/2024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4D30602-8226-4D0D-8735-83EA2E0B265D}" type="slidenum">
              <a:rPr lang="en-US" smtClean="0"/>
              <a:t>‹#›</a:t>
            </a:fld>
            <a:endParaRPr lang="en-US" dirty="0"/>
          </a:p>
        </p:txBody>
      </p:sp>
    </p:spTree>
    <p:extLst>
      <p:ext uri="{BB962C8B-B14F-4D97-AF65-F5344CB8AC3E}">
        <p14:creationId xmlns:p14="http://schemas.microsoft.com/office/powerpoint/2010/main" val="1531608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09D3C4-D2DF-41EE-93AB-DA298EBFB434}" type="datetimeFigureOut">
              <a:rPr lang="en-US" smtClean="0">
                <a:solidFill>
                  <a:prstClr val="black">
                    <a:tint val="75000"/>
                  </a:prstClr>
                </a:solidFill>
              </a:rPr>
              <a:pPr/>
              <a:t>10/28/2024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1228468-7C3B-4042-8178-1EDBC39C1D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68651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009D3C4-D2DF-41EE-93AB-DA298EBFB434}" type="datetimeFigureOut">
              <a:rPr lang="en-US" smtClean="0">
                <a:solidFill>
                  <a:prstClr val="black">
                    <a:tint val="75000"/>
                  </a:prstClr>
                </a:solidFill>
              </a:rPr>
              <a:pPr/>
              <a:t>10/28/2024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1228468-7C3B-4042-8178-1EDBC39C1D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45818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009D3C4-D2DF-41EE-93AB-DA298EBFB434}" type="datetimeFigureOut">
              <a:rPr lang="en-US" smtClean="0">
                <a:solidFill>
                  <a:prstClr val="black">
                    <a:tint val="75000"/>
                  </a:prstClr>
                </a:solidFill>
              </a:rPr>
              <a:pPr/>
              <a:t>10/28/2024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1228468-7C3B-4042-8178-1EDBC39C1D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17202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09D3C4-D2DF-41EE-93AB-DA298EBFB434}" type="datetimeFigureOut">
              <a:rPr lang="en-US" smtClean="0">
                <a:solidFill>
                  <a:prstClr val="black">
                    <a:tint val="75000"/>
                  </a:prstClr>
                </a:solidFill>
              </a:rPr>
              <a:pPr/>
              <a:t>10/28/2024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228468-7C3B-4042-8178-1EDBC39C1D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76457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09D3C4-D2DF-41EE-93AB-DA298EBFB434}" type="datetimeFigureOut">
              <a:rPr lang="en-US" smtClean="0">
                <a:solidFill>
                  <a:prstClr val="black">
                    <a:tint val="75000"/>
                  </a:prstClr>
                </a:solidFill>
              </a:rPr>
              <a:pPr/>
              <a:t>10/28/2024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228468-7C3B-4042-8178-1EDBC39C1D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126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Ordinar Com" panose="020B05060500000200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Ordinar Com" panose="020B05060500000200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Univers LT Pro 57 Condensed" panose="020B0506020202050204" pitchFamily="34" charset="0"/>
              </a:defRPr>
            </a:lvl1pPr>
            <a:lvl2pPr>
              <a:defRPr sz="2000">
                <a:latin typeface="Univers LT Pro 57 Condensed" panose="020B0506020202050204" pitchFamily="34" charset="0"/>
              </a:defRPr>
            </a:lvl2pPr>
            <a:lvl3pPr>
              <a:defRPr sz="1800">
                <a:latin typeface="Univers LT Pro 57 Condensed" panose="020B0506020202050204" pitchFamily="34" charset="0"/>
              </a:defRPr>
            </a:lvl3pPr>
            <a:lvl4pPr>
              <a:defRPr sz="1600">
                <a:latin typeface="Univers LT Pro 57 Condensed" panose="020B0506020202050204" pitchFamily="34" charset="0"/>
              </a:defRPr>
            </a:lvl4pPr>
            <a:lvl5pPr>
              <a:defRPr sz="1600">
                <a:latin typeface="Univers LT Pro 57 Condensed" panose="020B050602020205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Ordinar Com" panose="020B05060500000200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Univers LT Pro 57 Condensed" panose="020B0506020202050204" pitchFamily="34" charset="0"/>
              </a:defRPr>
            </a:lvl1pPr>
            <a:lvl2pPr>
              <a:defRPr sz="2000">
                <a:latin typeface="Univers LT Pro 57 Condensed" panose="020B0506020202050204" pitchFamily="34" charset="0"/>
              </a:defRPr>
            </a:lvl2pPr>
            <a:lvl3pPr>
              <a:defRPr sz="1800">
                <a:latin typeface="Univers LT Pro 57 Condensed" panose="020B0506020202050204" pitchFamily="34" charset="0"/>
              </a:defRPr>
            </a:lvl3pPr>
            <a:lvl4pPr>
              <a:defRPr sz="1600">
                <a:latin typeface="Univers LT Pro 57 Condensed" panose="020B0506020202050204" pitchFamily="34" charset="0"/>
              </a:defRPr>
            </a:lvl4pPr>
            <a:lvl5pPr>
              <a:defRPr sz="1600">
                <a:latin typeface="Univers LT Pro 57 Condensed" panose="020B050602020205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8486C8-47A9-4214-ACDE-2F72D00967FD}" type="datetimeFigureOut">
              <a:rPr lang="en-US" smtClean="0"/>
              <a:t>10/28/2024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4D30602-8226-4D0D-8735-83EA2E0B265D}" type="slidenum">
              <a:rPr lang="en-US" smtClean="0"/>
              <a:t>‹#›</a:t>
            </a:fld>
            <a:endParaRPr lang="en-US" dirty="0"/>
          </a:p>
        </p:txBody>
      </p:sp>
    </p:spTree>
    <p:extLst>
      <p:ext uri="{BB962C8B-B14F-4D97-AF65-F5344CB8AC3E}">
        <p14:creationId xmlns:p14="http://schemas.microsoft.com/office/powerpoint/2010/main" val="462418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atin typeface="Ordinar Com" panose="020B0506050000020004" pitchFamily="34" charset="0"/>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8486C8-47A9-4214-ACDE-2F72D00967FD}" type="datetimeFigureOut">
              <a:rPr lang="en-US" smtClean="0"/>
              <a:t>10/28/2024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4D30602-8226-4D0D-8735-83EA2E0B265D}" type="slidenum">
              <a:rPr lang="en-US" smtClean="0"/>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152" y="6723743"/>
            <a:ext cx="9113520" cy="75537"/>
          </a:xfrm>
          <a:prstGeom prst="rect">
            <a:avLst/>
          </a:prstGeom>
        </p:spPr>
      </p:pic>
    </p:spTree>
    <p:extLst>
      <p:ext uri="{BB962C8B-B14F-4D97-AF65-F5344CB8AC3E}">
        <p14:creationId xmlns:p14="http://schemas.microsoft.com/office/powerpoint/2010/main" val="1750670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8486C8-47A9-4214-ACDE-2F72D00967FD}" type="datetimeFigureOut">
              <a:rPr lang="en-US" smtClean="0"/>
              <a:t>10/28/2024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4D30602-8226-4D0D-8735-83EA2E0B265D}" type="slidenum">
              <a:rPr lang="en-US" smtClean="0"/>
              <a:t>‹#›</a:t>
            </a:fld>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152" y="6723743"/>
            <a:ext cx="9113520" cy="75537"/>
          </a:xfrm>
          <a:prstGeom prst="rect">
            <a:avLst/>
          </a:prstGeom>
        </p:spPr>
      </p:pic>
    </p:spTree>
    <p:extLst>
      <p:ext uri="{BB962C8B-B14F-4D97-AF65-F5344CB8AC3E}">
        <p14:creationId xmlns:p14="http://schemas.microsoft.com/office/powerpoint/2010/main" val="2683978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8486C8-47A9-4214-ACDE-2F72D00967FD}" type="datetimeFigureOut">
              <a:rPr lang="en-US" smtClean="0"/>
              <a:t>10/28/2024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4D30602-8226-4D0D-8735-83EA2E0B265D}" type="slidenum">
              <a:rPr lang="en-US" smtClean="0"/>
              <a:t>‹#›</a:t>
            </a:fld>
            <a:endParaRPr lang="en-US" dirty="0"/>
          </a:p>
        </p:txBody>
      </p:sp>
    </p:spTree>
    <p:extLst>
      <p:ext uri="{BB962C8B-B14F-4D97-AF65-F5344CB8AC3E}">
        <p14:creationId xmlns:p14="http://schemas.microsoft.com/office/powerpoint/2010/main" val="1295862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8486C8-47A9-4214-ACDE-2F72D00967FD}" type="datetimeFigureOut">
              <a:rPr lang="en-US" smtClean="0"/>
              <a:t>10/28/2024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4D30602-8226-4D0D-8735-83EA2E0B265D}" type="slidenum">
              <a:rPr lang="en-US" smtClean="0"/>
              <a:t>‹#›</a:t>
            </a:fld>
            <a:endParaRPr lang="en-US" dirty="0"/>
          </a:p>
        </p:txBody>
      </p:sp>
    </p:spTree>
    <p:extLst>
      <p:ext uri="{BB962C8B-B14F-4D97-AF65-F5344CB8AC3E}">
        <p14:creationId xmlns:p14="http://schemas.microsoft.com/office/powerpoint/2010/main" val="176210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8486C8-47A9-4214-ACDE-2F72D00967FD}" type="datetimeFigureOut">
              <a:rPr lang="en-US" smtClean="0"/>
              <a:t>10/28/2024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D30602-8226-4D0D-8735-83EA2E0B265D}" type="slidenum">
              <a:rPr lang="en-US" smtClean="0"/>
              <a:t>‹#›</a:t>
            </a:fld>
            <a:endParaRPr lang="en-US" dirty="0"/>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4152" y="6723743"/>
            <a:ext cx="9113520" cy="75537"/>
          </a:xfrm>
          <a:prstGeom prst="rect">
            <a:avLst/>
          </a:prstGeom>
        </p:spPr>
      </p:pic>
    </p:spTree>
    <p:extLst>
      <p:ext uri="{BB962C8B-B14F-4D97-AF65-F5344CB8AC3E}">
        <p14:creationId xmlns:p14="http://schemas.microsoft.com/office/powerpoint/2010/main" val="384259274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DCA01E65-77FC-4075-93AD-4BEFC8A051EB}" type="datetimeFigureOut">
              <a:rPr lang="en-US" smtClean="0">
                <a:solidFill>
                  <a:prstClr val="black">
                    <a:tint val="75000"/>
                  </a:prstClr>
                </a:solidFill>
              </a:rPr>
              <a:pPr defTabSz="914400"/>
              <a:t>10/28/2024</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C73352B1-5DF1-463E-B585-16AA208EF1AA}"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8952314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B009D3C4-D2DF-41EE-93AB-DA298EBFB434}" type="datetimeFigureOut">
              <a:rPr lang="en-US" smtClean="0">
                <a:solidFill>
                  <a:prstClr val="black">
                    <a:tint val="75000"/>
                  </a:prstClr>
                </a:solidFill>
              </a:rPr>
              <a:pPr defTabSz="914400"/>
              <a:t>10/28/2024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81228468-7C3B-4042-8178-1EDBC39C1DB3}"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580659680"/>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B009D3C4-D2DF-41EE-93AB-DA298EBFB434}" type="datetimeFigureOut">
              <a:rPr lang="en-US" smtClean="0">
                <a:solidFill>
                  <a:prstClr val="black">
                    <a:tint val="75000"/>
                  </a:prstClr>
                </a:solidFill>
              </a:rPr>
              <a:pPr defTabSz="914400"/>
              <a:t>10/28/2024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81228468-7C3B-4042-8178-1EDBC39C1DB3}"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900044799"/>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26.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hyperlink" Target="mailto:grants@artswestchester.org" TargetMode="External"/><Relationship Id="rId2" Type="http://schemas.openxmlformats.org/officeDocument/2006/relationships/hyperlink" Target="https://artswestchester.org/grants/" TargetMode="Externa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37.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pn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26.xml"/><Relationship Id="rId5" Type="http://schemas.openxmlformats.org/officeDocument/2006/relationships/image" Target="../media/image10.jpe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2200" t="6400" b="20666"/>
          <a:stretch/>
        </p:blipFill>
        <p:spPr>
          <a:xfrm>
            <a:off x="-52239" y="0"/>
            <a:ext cx="9196239" cy="6858000"/>
          </a:xfrm>
          <a:prstGeom prst="rect">
            <a:avLst/>
          </a:prstGeom>
        </p:spPr>
      </p:pic>
      <p:sp>
        <p:nvSpPr>
          <p:cNvPr id="7" name="Isosceles Triangle 6"/>
          <p:cNvSpPr/>
          <p:nvPr/>
        </p:nvSpPr>
        <p:spPr>
          <a:xfrm flipH="1">
            <a:off x="1426464" y="3282696"/>
            <a:ext cx="7717536" cy="3593592"/>
          </a:xfrm>
          <a:prstGeom prst="triangle">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3" name="TextBox 2"/>
          <p:cNvSpPr txBox="1"/>
          <p:nvPr/>
        </p:nvSpPr>
        <p:spPr>
          <a:xfrm>
            <a:off x="5120857" y="4908235"/>
            <a:ext cx="3923781" cy="1323439"/>
          </a:xfrm>
          <a:prstGeom prst="rect">
            <a:avLst/>
          </a:prstGeom>
          <a:noFill/>
        </p:spPr>
        <p:txBody>
          <a:bodyPr wrap="square" rtlCol="0">
            <a:spAutoFit/>
          </a:bodyPr>
          <a:lstStyle/>
          <a:p>
            <a:pPr algn="r" defTabSz="914400"/>
            <a:r>
              <a:rPr lang="en-US" sz="3600" dirty="0">
                <a:solidFill>
                  <a:prstClr val="black"/>
                </a:solidFill>
                <a:latin typeface="Ordinar Com" panose="020B0506050000020004" pitchFamily="34" charset="0"/>
              </a:rPr>
              <a:t>ARTS ALIVE 2025</a:t>
            </a:r>
          </a:p>
          <a:p>
            <a:pPr algn="r" defTabSz="914400"/>
            <a:endParaRPr lang="en-US" sz="2000" dirty="0">
              <a:solidFill>
                <a:prstClr val="black"/>
              </a:solidFill>
              <a:latin typeface="Ordinar Com" panose="020B0506050000020004" pitchFamily="34" charset="0"/>
            </a:endParaRPr>
          </a:p>
          <a:p>
            <a:pPr algn="r" defTabSz="914400"/>
            <a:endParaRPr lang="en-US" sz="2400" dirty="0">
              <a:solidFill>
                <a:prstClr val="black"/>
              </a:solidFill>
              <a:latin typeface="Arial" panose="020B0604020202020204" pitchFamily="34" charset="0"/>
              <a:cs typeface="Arial" panose="020B0604020202020204" pitchFamily="34" charset="0"/>
            </a:endParaRPr>
          </a:p>
        </p:txBody>
      </p:sp>
      <p:sp>
        <p:nvSpPr>
          <p:cNvPr id="4" name="Rectangle 3"/>
          <p:cNvSpPr/>
          <p:nvPr/>
        </p:nvSpPr>
        <p:spPr>
          <a:xfrm>
            <a:off x="6086475" y="0"/>
            <a:ext cx="3057525" cy="785127"/>
          </a:xfrm>
          <a:prstGeom prst="rect">
            <a:avLst/>
          </a:prstGeom>
          <a:solidFill>
            <a:srgbClr val="1FBB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5" name="TextBox 4"/>
          <p:cNvSpPr txBox="1"/>
          <p:nvPr/>
        </p:nvSpPr>
        <p:spPr>
          <a:xfrm>
            <a:off x="6678319" y="69397"/>
            <a:ext cx="1888337" cy="646331"/>
          </a:xfrm>
          <a:prstGeom prst="rect">
            <a:avLst/>
          </a:prstGeom>
          <a:noFill/>
        </p:spPr>
        <p:txBody>
          <a:bodyPr wrap="none" rtlCol="0">
            <a:spAutoFit/>
          </a:bodyPr>
          <a:lstStyle/>
          <a:p>
            <a:pPr algn="ctr" defTabSz="914400"/>
            <a:r>
              <a:rPr lang="en-US" sz="3600" dirty="0">
                <a:solidFill>
                  <a:prstClr val="white"/>
                </a:solidFill>
                <a:latin typeface="Ordinar Com" panose="020B0506050000020004" pitchFamily="34" charset="0"/>
                <a:cs typeface="Arial" panose="020B0604020202020204" pitchFamily="34" charset="0"/>
              </a:rPr>
              <a:t>Welcome</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0825" y="5744926"/>
            <a:ext cx="2087116" cy="875038"/>
          </a:xfrm>
          <a:prstGeom prst="rect">
            <a:avLst/>
          </a:prstGeom>
        </p:spPr>
      </p:pic>
    </p:spTree>
    <p:extLst>
      <p:ext uri="{BB962C8B-B14F-4D97-AF65-F5344CB8AC3E}">
        <p14:creationId xmlns:p14="http://schemas.microsoft.com/office/powerpoint/2010/main" val="28083397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868362"/>
          </a:xfrm>
        </p:spPr>
        <p:txBody>
          <a:bodyPr>
            <a:normAutofit/>
          </a:bodyPr>
          <a:lstStyle/>
          <a:p>
            <a:pPr algn="l"/>
            <a:r>
              <a:rPr lang="en-US" sz="3500" dirty="0">
                <a:latin typeface="Ordinar Com" pitchFamily="34" charset="0"/>
              </a:rPr>
              <a:t>NEW for 2025</a:t>
            </a:r>
          </a:p>
        </p:txBody>
      </p:sp>
      <p:sp>
        <p:nvSpPr>
          <p:cNvPr id="7" name="Content Placeholder 6"/>
          <p:cNvSpPr>
            <a:spLocks noGrp="1"/>
          </p:cNvSpPr>
          <p:nvPr>
            <p:ph sz="half" idx="2"/>
          </p:nvPr>
        </p:nvSpPr>
        <p:spPr>
          <a:xfrm>
            <a:off x="396240" y="1367378"/>
            <a:ext cx="8374380" cy="5041042"/>
          </a:xfrm>
        </p:spPr>
        <p:txBody>
          <a:bodyPr>
            <a:noAutofit/>
          </a:bodyPr>
          <a:lstStyle/>
          <a:p>
            <a:r>
              <a:rPr lang="en-US" sz="3700" dirty="0">
                <a:latin typeface="Ordinar Com" panose="020B0506050000020004" pitchFamily="34" charset="0"/>
              </a:rPr>
              <a:t>Community Projects now called Community IMPACT</a:t>
            </a:r>
          </a:p>
          <a:p>
            <a:r>
              <a:rPr lang="en-US" sz="3700" dirty="0">
                <a:latin typeface="Ordinar Com" panose="020B0506050000020004" pitchFamily="34" charset="0"/>
              </a:rPr>
              <a:t>Education is within the Community Impact category</a:t>
            </a:r>
          </a:p>
          <a:p>
            <a:r>
              <a:rPr lang="en-US" sz="3700" dirty="0">
                <a:latin typeface="Ordinar Com" panose="020B0506050000020004" pitchFamily="34" charset="0"/>
              </a:rPr>
              <a:t>ONE application per artist/organization</a:t>
            </a:r>
          </a:p>
          <a:p>
            <a:r>
              <a:rPr lang="en-US" sz="3700" dirty="0">
                <a:latin typeface="Ordinar Com" panose="020B0506050000020004" pitchFamily="34" charset="0"/>
              </a:rPr>
              <a:t>Applying with a Fiscal Sponsor is </a:t>
            </a:r>
            <a:r>
              <a:rPr lang="en-US" sz="3700" i="1" dirty="0">
                <a:latin typeface="Ordinar Com" panose="020B0506050000020004" pitchFamily="34" charset="0"/>
              </a:rPr>
              <a:t>optional</a:t>
            </a:r>
          </a:p>
          <a:p>
            <a:r>
              <a:rPr lang="en-US" sz="3700" dirty="0">
                <a:latin typeface="Ordinar Com" panose="020B0506050000020004" pitchFamily="34" charset="0"/>
              </a:rPr>
              <a:t>Prioritize engaging new applicants or unfunded returning applicants</a:t>
            </a:r>
          </a:p>
          <a:p>
            <a:endParaRPr lang="en-US" sz="3700" dirty="0">
              <a:latin typeface="Ordinar Com" panose="020B0506050000020004" pitchFamily="34" charset="0"/>
            </a:endParaRPr>
          </a:p>
          <a:p>
            <a:pPr marL="0" lvl="0" indent="0">
              <a:buNone/>
            </a:pPr>
            <a:endParaRPr lang="en-US" sz="2700" dirty="0">
              <a:latin typeface="Univers LT Pro 57 Condensed" panose="020B0506020202050204" pitchFamily="34" charset="0"/>
            </a:endParaRPr>
          </a:p>
          <a:p>
            <a:endParaRPr lang="en-US" dirty="0">
              <a:latin typeface="Univers LT Pro 57 Condensed" panose="020B0506020202050204" pitchFamily="34" charset="0"/>
            </a:endParaRPr>
          </a:p>
        </p:txBody>
      </p:sp>
    </p:spTree>
    <p:extLst>
      <p:ext uri="{BB962C8B-B14F-4D97-AF65-F5344CB8AC3E}">
        <p14:creationId xmlns:p14="http://schemas.microsoft.com/office/powerpoint/2010/main" val="35840644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868362"/>
          </a:xfrm>
        </p:spPr>
        <p:txBody>
          <a:bodyPr>
            <a:normAutofit/>
          </a:bodyPr>
          <a:lstStyle/>
          <a:p>
            <a:pPr algn="l"/>
            <a:r>
              <a:rPr lang="en-US" sz="3200" dirty="0">
                <a:latin typeface="Ordinar Com" panose="020B0506050000020004" pitchFamily="34" charset="0"/>
              </a:rPr>
              <a:t>HOW DO I APPLY?</a:t>
            </a:r>
            <a:endParaRPr lang="en-US" sz="3500" dirty="0">
              <a:solidFill>
                <a:srgbClr val="92278F"/>
              </a:solidFill>
              <a:latin typeface="Ordinar Com" pitchFamily="34" charset="0"/>
            </a:endParaRPr>
          </a:p>
        </p:txBody>
      </p:sp>
      <p:sp>
        <p:nvSpPr>
          <p:cNvPr id="7" name="Content Placeholder 6"/>
          <p:cNvSpPr>
            <a:spLocks noGrp="1"/>
          </p:cNvSpPr>
          <p:nvPr>
            <p:ph sz="half" idx="2"/>
          </p:nvPr>
        </p:nvSpPr>
        <p:spPr>
          <a:xfrm>
            <a:off x="312420" y="1253077"/>
            <a:ext cx="8374380" cy="5376322"/>
          </a:xfrm>
        </p:spPr>
        <p:txBody>
          <a:bodyPr>
            <a:noAutofit/>
          </a:bodyPr>
          <a:lstStyle/>
          <a:p>
            <a:pPr marL="0" indent="0" algn="ctr">
              <a:buNone/>
            </a:pPr>
            <a:r>
              <a:rPr lang="en-US" sz="2400" b="1" dirty="0">
                <a:latin typeface="Univers LT Pro 57 Condensed" panose="020B0506020202050204" pitchFamily="34" charset="0"/>
                <a:ea typeface="Calibri" panose="020F0502020204030204" pitchFamily="34" charset="0"/>
                <a:cs typeface="Times New Roman" panose="02020603050405020304" pitchFamily="18" charset="0"/>
              </a:rPr>
              <a:t>Applications will be accepted online only at</a:t>
            </a:r>
          </a:p>
          <a:p>
            <a:pPr marL="0" indent="0" algn="ctr">
              <a:buNone/>
            </a:pPr>
            <a:r>
              <a:rPr lang="en-US" sz="2400" u="sng" dirty="0">
                <a:solidFill>
                  <a:srgbClr val="0000FF"/>
                </a:solidFill>
                <a:latin typeface="Univers LT Pro 57 Condensed" panose="020B0506020202050204" pitchFamily="34" charset="0"/>
                <a:ea typeface="Calibri" panose="020F0502020204030204" pitchFamily="34" charset="0"/>
                <a:cs typeface="Times New Roman" panose="02020603050405020304" pitchFamily="18" charset="0"/>
              </a:rPr>
              <a:t>artswestchester.submittable.com</a:t>
            </a:r>
            <a:endParaRPr lang="en-US" sz="3200" dirty="0">
              <a:latin typeface="Univers LT Pro 57 Condensed" panose="020B0506020202050204" pitchFamily="34" charset="0"/>
              <a:ea typeface="Calibri" panose="020F0502020204030204" pitchFamily="34" charset="0"/>
              <a:cs typeface="Times New Roman" panose="02020603050405020304" pitchFamily="18" charset="0"/>
            </a:endParaRPr>
          </a:p>
          <a:p>
            <a:pPr marL="0" indent="0">
              <a:buNone/>
            </a:pPr>
            <a:endParaRPr lang="en-US" sz="3200" u="sng" dirty="0">
              <a:solidFill>
                <a:srgbClr val="0000FF"/>
              </a:solidFill>
              <a:latin typeface="Univers LT Pro 57 Condensed" panose="020B0506020202050204" pitchFamily="34" charset="0"/>
              <a:cs typeface="Times New Roman" panose="02020603050405020304" pitchFamily="18" charset="0"/>
            </a:endParaRPr>
          </a:p>
          <a:p>
            <a:pPr marL="0" indent="0">
              <a:buNone/>
            </a:pPr>
            <a:endParaRPr lang="en-US" sz="2000" dirty="0">
              <a:latin typeface="Univers LT Pro 57 Condensed" panose="020B0506020202050204" pitchFamily="34" charset="0"/>
            </a:endParaRPr>
          </a:p>
          <a:p>
            <a:pPr marL="0" indent="0">
              <a:buNone/>
            </a:pPr>
            <a:endParaRPr lang="en-US" sz="2000" dirty="0">
              <a:latin typeface="Univers LT Pro 57 Condensed" panose="020B0506020202050204" pitchFamily="34" charset="0"/>
            </a:endParaRPr>
          </a:p>
          <a:p>
            <a:pPr marL="0" indent="0">
              <a:buNone/>
            </a:pPr>
            <a:endParaRPr lang="en-US" sz="2000" dirty="0">
              <a:latin typeface="Univers LT Pro 57 Condensed" panose="020B0506020202050204" pitchFamily="34" charset="0"/>
            </a:endParaRPr>
          </a:p>
          <a:p>
            <a:pPr marL="0" indent="0">
              <a:buNone/>
            </a:pPr>
            <a:endParaRPr lang="en-US" sz="2000" dirty="0">
              <a:latin typeface="Univers LT Pro 57 Condensed" panose="020B0506020202050204" pitchFamily="34" charset="0"/>
            </a:endParaRPr>
          </a:p>
          <a:p>
            <a:pPr marL="0" indent="0">
              <a:buNone/>
            </a:pPr>
            <a:endParaRPr lang="en-US" sz="2000" dirty="0">
              <a:latin typeface="Univers LT Pro 57 Condensed" panose="020B0506020202050204" pitchFamily="34" charset="0"/>
            </a:endParaRPr>
          </a:p>
          <a:p>
            <a:pPr marL="0" indent="0">
              <a:buNone/>
            </a:pPr>
            <a:endParaRPr lang="en-US" sz="2000" dirty="0">
              <a:latin typeface="Univers LT Pro 57 Condensed" panose="020B0506020202050204" pitchFamily="34" charset="0"/>
            </a:endParaRPr>
          </a:p>
          <a:p>
            <a:pPr marL="0" indent="0">
              <a:buNone/>
            </a:pPr>
            <a:endParaRPr lang="en-US" sz="2000" dirty="0">
              <a:latin typeface="Univers LT Pro 57 Condensed" panose="020B0506020202050204" pitchFamily="34" charset="0"/>
            </a:endParaRPr>
          </a:p>
          <a:p>
            <a:pPr marL="0" indent="0">
              <a:buNone/>
            </a:pPr>
            <a:r>
              <a:rPr lang="en-US" sz="2400" b="1" dirty="0">
                <a:latin typeface="Univers LT Pro 57 Condensed" panose="020B0506020202050204" pitchFamily="34" charset="0"/>
                <a:ea typeface="Calibri" panose="020F0502020204030204" pitchFamily="34" charset="0"/>
                <a:cs typeface="Times New Roman" panose="02020603050405020304" pitchFamily="18" charset="0"/>
              </a:rPr>
              <a:t>New! </a:t>
            </a:r>
            <a:r>
              <a:rPr lang="en-US" sz="2400" dirty="0">
                <a:latin typeface="Univers LT Pro 57 Condensed" panose="020B0506020202050204" pitchFamily="34" charset="0"/>
                <a:ea typeface="Calibri" panose="020F0502020204030204" pitchFamily="34" charset="0"/>
                <a:cs typeface="Times New Roman" panose="02020603050405020304" pitchFamily="18" charset="0"/>
              </a:rPr>
              <a:t>Submittable now allows you to invite collaborators to work on your application at the same time. </a:t>
            </a:r>
          </a:p>
          <a:p>
            <a:pPr marL="0" indent="0">
              <a:buNone/>
            </a:pPr>
            <a:endParaRPr lang="en-US" sz="2000" dirty="0">
              <a:latin typeface="Univers LT Pro 57 Condensed" panose="020B0506020202050204" pitchFamily="34" charset="0"/>
            </a:endParaRPr>
          </a:p>
        </p:txBody>
      </p:sp>
      <p:pic>
        <p:nvPicPr>
          <p:cNvPr id="8" name="Picture 7"/>
          <p:cNvPicPr>
            <a:picLocks noChangeAspect="1"/>
          </p:cNvPicPr>
          <p:nvPr/>
        </p:nvPicPr>
        <p:blipFill>
          <a:blip r:embed="rId3"/>
          <a:stretch>
            <a:fillRect/>
          </a:stretch>
        </p:blipFill>
        <p:spPr>
          <a:xfrm>
            <a:off x="5686425" y="5684971"/>
            <a:ext cx="3000375" cy="1038225"/>
          </a:xfrm>
          <a:prstGeom prst="rect">
            <a:avLst/>
          </a:prstGeom>
        </p:spPr>
      </p:pic>
      <p:pic>
        <p:nvPicPr>
          <p:cNvPr id="3" name="Picture 2">
            <a:extLst>
              <a:ext uri="{FF2B5EF4-FFF2-40B4-BE49-F238E27FC236}">
                <a16:creationId xmlns:a16="http://schemas.microsoft.com/office/drawing/2014/main" id="{FEE25928-A266-48F1-991D-E2C1FD023C5E}"/>
              </a:ext>
            </a:extLst>
          </p:cNvPr>
          <p:cNvPicPr>
            <a:picLocks noChangeAspect="1"/>
          </p:cNvPicPr>
          <p:nvPr/>
        </p:nvPicPr>
        <p:blipFill>
          <a:blip r:embed="rId4"/>
          <a:stretch>
            <a:fillRect/>
          </a:stretch>
        </p:blipFill>
        <p:spPr>
          <a:xfrm>
            <a:off x="566157" y="2318605"/>
            <a:ext cx="8011685" cy="2576693"/>
          </a:xfrm>
          <a:prstGeom prst="rect">
            <a:avLst/>
          </a:prstGeom>
        </p:spPr>
      </p:pic>
    </p:spTree>
    <p:extLst>
      <p:ext uri="{BB962C8B-B14F-4D97-AF65-F5344CB8AC3E}">
        <p14:creationId xmlns:p14="http://schemas.microsoft.com/office/powerpoint/2010/main" val="9779012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868362"/>
          </a:xfrm>
        </p:spPr>
        <p:txBody>
          <a:bodyPr>
            <a:normAutofit/>
          </a:bodyPr>
          <a:lstStyle/>
          <a:p>
            <a:pPr algn="l"/>
            <a:r>
              <a:rPr lang="en-US" sz="3200" dirty="0">
                <a:latin typeface="Ordinar Com" panose="020B0506050000020004" pitchFamily="34" charset="0"/>
              </a:rPr>
              <a:t>TIPS &amp; TRICKS</a:t>
            </a:r>
            <a:endParaRPr lang="en-US" sz="3500" dirty="0">
              <a:solidFill>
                <a:srgbClr val="92278F"/>
              </a:solidFill>
              <a:latin typeface="Ordinar Com" pitchFamily="34" charset="0"/>
            </a:endParaRPr>
          </a:p>
        </p:txBody>
      </p:sp>
      <p:sp>
        <p:nvSpPr>
          <p:cNvPr id="7" name="Content Placeholder 6"/>
          <p:cNvSpPr>
            <a:spLocks noGrp="1"/>
          </p:cNvSpPr>
          <p:nvPr>
            <p:ph sz="half" idx="2"/>
          </p:nvPr>
        </p:nvSpPr>
        <p:spPr>
          <a:xfrm>
            <a:off x="384810" y="1143000"/>
            <a:ext cx="8374380" cy="5440362"/>
          </a:xfrm>
        </p:spPr>
        <p:txBody>
          <a:bodyPr>
            <a:noAutofit/>
          </a:bodyPr>
          <a:lstStyle/>
          <a:p>
            <a:r>
              <a:rPr lang="en-US" sz="2400" dirty="0">
                <a:latin typeface="Univers LT Pro 57 Condensed" panose="020B0506020202050204" pitchFamily="34" charset="0"/>
                <a:ea typeface="Calibri" panose="020F0502020204030204" pitchFamily="34" charset="0"/>
                <a:cs typeface="Times New Roman" panose="02020603050405020304" pitchFamily="18" charset="0"/>
              </a:rPr>
              <a:t>Read the grant guidelines and ask questions</a:t>
            </a:r>
          </a:p>
          <a:p>
            <a:r>
              <a:rPr lang="en-US" sz="2400" dirty="0">
                <a:latin typeface="Univers LT Pro 57 Condensed" panose="020B0506020202050204" pitchFamily="34" charset="0"/>
                <a:ea typeface="Calibri" panose="020F0502020204030204" pitchFamily="34" charset="0"/>
                <a:cs typeface="Times New Roman" panose="02020603050405020304" pitchFamily="18" charset="0"/>
              </a:rPr>
              <a:t>Start and submit your application early</a:t>
            </a:r>
          </a:p>
          <a:p>
            <a:r>
              <a:rPr lang="en-US" sz="2400" dirty="0">
                <a:solidFill>
                  <a:prstClr val="black"/>
                </a:solidFill>
                <a:latin typeface="Univers LT Pro 57 Condensed" panose="020B0506020202050204" pitchFamily="34" charset="0"/>
                <a:cs typeface="Times New Roman" panose="02020603050405020304" pitchFamily="18" charset="0"/>
              </a:rPr>
              <a:t>Work samples should be current and representative of your work. If you are performance-based, video/audio footage vs still images are encouraged. </a:t>
            </a:r>
          </a:p>
          <a:p>
            <a:r>
              <a:rPr lang="en-US" sz="2400" dirty="0">
                <a:latin typeface="Univers LT Pro 57 Condensed" panose="020B0506020202050204" pitchFamily="34" charset="0"/>
                <a:ea typeface="Calibri" panose="020F0502020204030204" pitchFamily="34" charset="0"/>
                <a:cs typeface="Times New Roman" panose="02020603050405020304" pitchFamily="18" charset="0"/>
              </a:rPr>
              <a:t>Letters of interest and/or commitment from your proposed venue and support from members of the community are encouraged.</a:t>
            </a:r>
          </a:p>
          <a:p>
            <a:r>
              <a:rPr lang="en-US" sz="2400" dirty="0">
                <a:latin typeface="Univers LT Pro 57 Condensed" panose="020B0506020202050204" pitchFamily="34" charset="0"/>
                <a:ea typeface="Calibri" panose="020F0502020204030204" pitchFamily="34" charset="0"/>
                <a:cs typeface="Times New Roman" panose="02020603050405020304" pitchFamily="18" charset="0"/>
              </a:rPr>
              <a:t>Have your organization fiscal information, EIN number and district information on hand and triple check for accuracy</a:t>
            </a:r>
          </a:p>
          <a:p>
            <a:r>
              <a:rPr lang="en-US" sz="2400" dirty="0">
                <a:latin typeface="Univers LT Pro 57 Condensed" panose="020B0506020202050204" pitchFamily="34" charset="0"/>
                <a:ea typeface="Calibri" panose="020F0502020204030204" pitchFamily="34" charset="0"/>
                <a:cs typeface="Times New Roman" panose="02020603050405020304" pitchFamily="18" charset="0"/>
              </a:rPr>
              <a:t>You will receive a “success” pop up when your application has been successfully submitted</a:t>
            </a:r>
          </a:p>
          <a:p>
            <a:r>
              <a:rPr lang="en-US" sz="2400" dirty="0">
                <a:latin typeface="Univers LT Pro 57 Condensed" panose="020B0506020202050204" pitchFamily="34" charset="0"/>
                <a:ea typeface="Calibri" panose="020F0502020204030204" pitchFamily="34" charset="0"/>
                <a:cs typeface="Times New Roman" panose="02020603050405020304" pitchFamily="18" charset="0"/>
              </a:rPr>
              <a:t>Panel comments available to applicants regardless of outcome</a:t>
            </a:r>
          </a:p>
          <a:p>
            <a:endParaRPr lang="en-US" sz="3200" dirty="0">
              <a:latin typeface="Univers LT Pro 57 Condensed" panose="020B050602020205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6999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6551" y="251501"/>
            <a:ext cx="3472017" cy="1143000"/>
          </a:xfrm>
        </p:spPr>
        <p:txBody>
          <a:bodyPr>
            <a:normAutofit/>
          </a:bodyPr>
          <a:lstStyle/>
          <a:p>
            <a:pPr algn="ctr"/>
            <a:r>
              <a:rPr lang="en-US" dirty="0">
                <a:solidFill>
                  <a:srgbClr val="1FBBB0"/>
                </a:solidFill>
              </a:rPr>
              <a:t>QUESTIONS?</a:t>
            </a:r>
          </a:p>
        </p:txBody>
      </p:sp>
      <p:sp>
        <p:nvSpPr>
          <p:cNvPr id="3" name="Content Placeholder 2"/>
          <p:cNvSpPr>
            <a:spLocks noGrp="1"/>
          </p:cNvSpPr>
          <p:nvPr>
            <p:ph idx="1"/>
          </p:nvPr>
        </p:nvSpPr>
        <p:spPr>
          <a:xfrm>
            <a:off x="457200" y="1267691"/>
            <a:ext cx="8229600" cy="3717275"/>
          </a:xfrm>
        </p:spPr>
        <p:txBody>
          <a:bodyPr>
            <a:normAutofit lnSpcReduction="10000"/>
          </a:bodyPr>
          <a:lstStyle/>
          <a:p>
            <a:pPr marL="0" indent="0" algn="ctr">
              <a:buNone/>
            </a:pPr>
            <a:r>
              <a:rPr lang="en-US" dirty="0"/>
              <a:t>Detailed Guidelines are available online at: </a:t>
            </a:r>
            <a:r>
              <a:rPr lang="en-US" u="sng" dirty="0">
                <a:solidFill>
                  <a:srgbClr val="0000FF"/>
                </a:solidFill>
                <a:hlinkClick r:id="rId2"/>
              </a:rPr>
              <a:t>https://artswestchester.org/grants/</a:t>
            </a:r>
            <a:endParaRPr lang="en-US" u="sng" dirty="0">
              <a:solidFill>
                <a:srgbClr val="0000FF"/>
              </a:solidFill>
            </a:endParaRPr>
          </a:p>
          <a:p>
            <a:pPr marL="0" indent="0" algn="ctr">
              <a:buNone/>
            </a:pPr>
            <a:endParaRPr lang="en-US" sz="2400" dirty="0"/>
          </a:p>
          <a:p>
            <a:pPr marL="0" indent="0" algn="ctr">
              <a:buNone/>
            </a:pPr>
            <a:r>
              <a:rPr lang="en-US" dirty="0"/>
              <a:t>Contact Grants Staff: </a:t>
            </a:r>
            <a:r>
              <a:rPr lang="en-US" dirty="0">
                <a:hlinkClick r:id="rId3"/>
              </a:rPr>
              <a:t>grants@artswestchester.org</a:t>
            </a:r>
            <a:r>
              <a:rPr lang="en-US" dirty="0"/>
              <a:t> </a:t>
            </a:r>
          </a:p>
          <a:p>
            <a:pPr marL="0" indent="0" algn="ctr">
              <a:buNone/>
            </a:pPr>
            <a:r>
              <a:rPr lang="en-US" sz="2400" dirty="0">
                <a:latin typeface="Univers LT Pro 57 Condensed" panose="020B0506020202050204" pitchFamily="34" charset="0"/>
              </a:rPr>
              <a:t>Sue Abbott, </a:t>
            </a:r>
            <a:r>
              <a:rPr lang="en-US" sz="2400" i="1" dirty="0">
                <a:latin typeface="Univers LT Pro 57 Condensed" panose="020B0506020202050204" pitchFamily="34" charset="0"/>
              </a:rPr>
              <a:t>Director of Grant Programs</a:t>
            </a:r>
          </a:p>
          <a:p>
            <a:pPr marL="0" indent="0" algn="ctr">
              <a:buNone/>
            </a:pPr>
            <a:r>
              <a:rPr lang="en-US" sz="2400" dirty="0">
                <a:latin typeface="Univers LT Pro 57 Condensed" panose="020B0506020202050204" pitchFamily="34" charset="0"/>
              </a:rPr>
              <a:t>Jennifer Plick, </a:t>
            </a:r>
            <a:r>
              <a:rPr lang="en-US" sz="2400" i="1" dirty="0">
                <a:latin typeface="Univers LT Pro 57 Condensed" panose="020B0506020202050204" pitchFamily="34" charset="0"/>
              </a:rPr>
              <a:t>Associate Director, Grants</a:t>
            </a:r>
          </a:p>
          <a:p>
            <a:pPr marL="0" indent="0" algn="ctr">
              <a:buNone/>
            </a:pPr>
            <a:r>
              <a:rPr lang="en-US" sz="2400" dirty="0">
                <a:latin typeface="Univers LT Pro 57 Condensed" panose="020B0506020202050204" pitchFamily="34" charset="0"/>
              </a:rPr>
              <a:t>Amy Vele</a:t>
            </a:r>
            <a:r>
              <a:rPr lang="en-US" sz="2400" i="1" dirty="0">
                <a:latin typeface="Univers LT Pro 57 Condensed" panose="020B0506020202050204" pitchFamily="34" charset="0"/>
              </a:rPr>
              <a:t>, Community Arts Manager</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19951" y="4859460"/>
            <a:ext cx="2413878" cy="1245588"/>
          </a:xfrm>
          <a:prstGeom prst="rect">
            <a:avLst/>
          </a:prstGeom>
        </p:spPr>
      </p:pic>
    </p:spTree>
    <p:extLst>
      <p:ext uri="{BB962C8B-B14F-4D97-AF65-F5344CB8AC3E}">
        <p14:creationId xmlns:p14="http://schemas.microsoft.com/office/powerpoint/2010/main" val="16862850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84763" y="264247"/>
            <a:ext cx="8229600" cy="868362"/>
          </a:xfrm>
        </p:spPr>
        <p:txBody>
          <a:bodyPr>
            <a:normAutofit/>
          </a:bodyPr>
          <a:lstStyle/>
          <a:p>
            <a:pPr algn="l"/>
            <a:r>
              <a:rPr lang="en-US" sz="3200" dirty="0">
                <a:latin typeface="Ordinar Com" pitchFamily="34" charset="0"/>
              </a:rPr>
              <a:t>Mission and Vision</a:t>
            </a:r>
          </a:p>
        </p:txBody>
      </p:sp>
      <p:sp>
        <p:nvSpPr>
          <p:cNvPr id="2" name="Content Placeholder 1"/>
          <p:cNvSpPr>
            <a:spLocks noGrp="1"/>
          </p:cNvSpPr>
          <p:nvPr>
            <p:ph sz="half" idx="2"/>
          </p:nvPr>
        </p:nvSpPr>
        <p:spPr>
          <a:xfrm>
            <a:off x="238992" y="1242204"/>
            <a:ext cx="8603083" cy="5231332"/>
          </a:xfrm>
        </p:spPr>
        <p:txBody>
          <a:bodyPr>
            <a:normAutofit fontScale="92500" lnSpcReduction="20000"/>
          </a:bodyPr>
          <a:lstStyle/>
          <a:p>
            <a:pPr marL="0" indent="0" algn="ctr" fontAlgn="base">
              <a:buNone/>
            </a:pPr>
            <a:r>
              <a:rPr lang="en-US" b="1" cap="all" dirty="0">
                <a:solidFill>
                  <a:srgbClr val="000000"/>
                </a:solidFill>
                <a:latin typeface="Univers LT Pro 57 Condensed"/>
              </a:rPr>
              <a:t>ARTSWESTCHESTER’S MISSION TO CREATE AN EQUITABLE, VIBRANT AND SUSTAINABLE WESTCHESTER COUNTY IN WHICH THE ARTS ARE INTEGRAL TO AND INTEGRATED INTO EVERY FACET OF LIFE.</a:t>
            </a:r>
          </a:p>
          <a:p>
            <a:pPr>
              <a:buNone/>
            </a:pPr>
            <a:endParaRPr lang="en-US" sz="1900" kern="1500" dirty="0">
              <a:latin typeface="Univers LT Pro 57 Condensed"/>
            </a:endParaRPr>
          </a:p>
          <a:p>
            <a:pPr marL="0" indent="0" fontAlgn="base">
              <a:buNone/>
            </a:pPr>
            <a:r>
              <a:rPr lang="en-US" sz="1900" b="1" dirty="0">
                <a:solidFill>
                  <a:srgbClr val="000000"/>
                </a:solidFill>
                <a:latin typeface="Univers LT Pro 57 Condensed" panose="020B0506020202050204" pitchFamily="34" charset="0"/>
              </a:rPr>
              <a:t>Our Core Values:</a:t>
            </a:r>
            <a:r>
              <a:rPr lang="en-US" sz="1900" dirty="0">
                <a:solidFill>
                  <a:srgbClr val="000000"/>
                </a:solidFill>
                <a:latin typeface="Univers LT Pro 57 Condensed" panose="020B0506020202050204" pitchFamily="34" charset="0"/>
              </a:rPr>
              <a:t> The arts are for everyone, amplifying the multi-ethnic and culturally diverse voices within our community. The arts offer opportunities for advancement and personal growth. The arts are a catalyst for systemic change, economic development, and community empowerment. The arts create life-affirming experiences, celebrating differences and finding shared values.</a:t>
            </a:r>
          </a:p>
          <a:p>
            <a:pPr marL="0" indent="0" fontAlgn="base">
              <a:buNone/>
            </a:pPr>
            <a:r>
              <a:rPr lang="en-US" sz="1900" b="1" dirty="0">
                <a:solidFill>
                  <a:srgbClr val="000000"/>
                </a:solidFill>
                <a:latin typeface="Univers LT Pro 57 Condensed" panose="020B0506020202050204" pitchFamily="34" charset="0"/>
              </a:rPr>
              <a:t>Advancing our Mission through Leadership:</a:t>
            </a:r>
            <a:r>
              <a:rPr lang="en-US" sz="1900" dirty="0">
                <a:solidFill>
                  <a:srgbClr val="000000"/>
                </a:solidFill>
                <a:latin typeface="Univers LT Pro 57 Condensed" panose="020B0506020202050204" pitchFamily="34" charset="0"/>
              </a:rPr>
              <a:t> </a:t>
            </a:r>
            <a:r>
              <a:rPr lang="en-US" sz="1900" dirty="0" err="1">
                <a:solidFill>
                  <a:srgbClr val="000000"/>
                </a:solidFill>
                <a:latin typeface="Univers LT Pro 57 Condensed" panose="020B0506020202050204" pitchFamily="34" charset="0"/>
              </a:rPr>
              <a:t>ArtsWestchester</a:t>
            </a:r>
            <a:r>
              <a:rPr lang="en-US" sz="1900" dirty="0">
                <a:solidFill>
                  <a:srgbClr val="000000"/>
                </a:solidFill>
                <a:latin typeface="Univers LT Pro 57 Condensed" panose="020B0506020202050204" pitchFamily="34" charset="0"/>
              </a:rPr>
              <a:t> supports the arts in Westchester through leadership, funding, programming, education, advocacy, audience cultivation and professional development. We work to ensure the accessibility and diversity of the arts, at every level for every resident and visitor in Westchester County.</a:t>
            </a:r>
          </a:p>
          <a:p>
            <a:pPr marL="0" indent="0" fontAlgn="base">
              <a:buNone/>
            </a:pPr>
            <a:r>
              <a:rPr lang="en-US" sz="1900" b="1" dirty="0">
                <a:solidFill>
                  <a:srgbClr val="000000"/>
                </a:solidFill>
                <a:latin typeface="Univers LT Pro 57 Condensed" panose="020B0506020202050204" pitchFamily="34" charset="0"/>
              </a:rPr>
              <a:t>Our Commitment to Social Justice:</a:t>
            </a:r>
            <a:br>
              <a:rPr lang="en-US" sz="1900" b="1" dirty="0">
                <a:solidFill>
                  <a:srgbClr val="000000"/>
                </a:solidFill>
                <a:latin typeface="Univers LT Pro 57 Condensed" panose="020B0506020202050204" pitchFamily="34" charset="0"/>
              </a:rPr>
            </a:br>
            <a:r>
              <a:rPr lang="en-US" sz="1900" dirty="0">
                <a:solidFill>
                  <a:srgbClr val="000000"/>
                </a:solidFill>
                <a:latin typeface="Univers LT Pro 57 Condensed" panose="020B0506020202050204" pitchFamily="34" charset="0"/>
              </a:rPr>
              <a:t>As </a:t>
            </a:r>
            <a:r>
              <a:rPr lang="en-US" sz="1900" dirty="0" err="1">
                <a:solidFill>
                  <a:srgbClr val="000000"/>
                </a:solidFill>
                <a:latin typeface="Univers LT Pro 57 Condensed" panose="020B0506020202050204" pitchFamily="34" charset="0"/>
              </a:rPr>
              <a:t>ArtsWestchester</a:t>
            </a:r>
            <a:r>
              <a:rPr lang="en-US" sz="1900" dirty="0">
                <a:solidFill>
                  <a:srgbClr val="000000"/>
                </a:solidFill>
                <a:latin typeface="Univers LT Pro 57 Condensed" panose="020B0506020202050204" pitchFamily="34" charset="0"/>
              </a:rPr>
              <a:t> looks to the future, and in recognition of the current needs of the communities we serve, we reaffirm and further commit to advancing social justice through our policies and practices. We acknowledge that this work is on-going and commit to enacting a strategic vision that is proactive and responsive in shaping a just, fair, and equitable Westchester</a:t>
            </a:r>
            <a:endParaRPr lang="en-US" sz="1900" kern="1500" dirty="0">
              <a:solidFill>
                <a:srgbClr val="00ABCB"/>
              </a:solidFill>
              <a:latin typeface="Univers LT Pro 57 Condensed" panose="020B0506020202050204" pitchFamily="34" charset="0"/>
            </a:endParaRPr>
          </a:p>
          <a:p>
            <a:pPr marL="0" indent="0">
              <a:buNone/>
            </a:pPr>
            <a:endParaRPr lang="en-US" dirty="0"/>
          </a:p>
        </p:txBody>
      </p:sp>
    </p:spTree>
    <p:extLst>
      <p:ext uri="{BB962C8B-B14F-4D97-AF65-F5344CB8AC3E}">
        <p14:creationId xmlns:p14="http://schemas.microsoft.com/office/powerpoint/2010/main" val="516547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84763" y="264247"/>
            <a:ext cx="8229600" cy="868362"/>
          </a:xfrm>
        </p:spPr>
        <p:txBody>
          <a:bodyPr>
            <a:normAutofit/>
          </a:bodyPr>
          <a:lstStyle/>
          <a:p>
            <a:pPr algn="l"/>
            <a:r>
              <a:rPr lang="en-US" sz="3200" dirty="0">
                <a:latin typeface="Ordinar Com" pitchFamily="34" charset="0"/>
              </a:rPr>
              <a:t>ARTSWESTCHESTER PROGRAMS</a:t>
            </a:r>
          </a:p>
        </p:txBody>
      </p:sp>
      <p:sp>
        <p:nvSpPr>
          <p:cNvPr id="2" name="Content Placeholder 1"/>
          <p:cNvSpPr>
            <a:spLocks noGrp="1"/>
          </p:cNvSpPr>
          <p:nvPr>
            <p:ph sz="half" idx="2"/>
          </p:nvPr>
        </p:nvSpPr>
        <p:spPr>
          <a:xfrm>
            <a:off x="238993" y="1454728"/>
            <a:ext cx="4969501" cy="5018808"/>
          </a:xfrm>
        </p:spPr>
        <p:txBody>
          <a:bodyPr>
            <a:normAutofit fontScale="85000" lnSpcReduction="10000"/>
          </a:bodyPr>
          <a:lstStyle/>
          <a:p>
            <a:r>
              <a:rPr lang="en-US" kern="1500" dirty="0">
                <a:latin typeface="Univers LT Pro 57 Condensed" panose="020B0506020202050204" pitchFamily="34" charset="0"/>
              </a:rPr>
              <a:t>Annual season of exhibitions and public programs </a:t>
            </a:r>
          </a:p>
          <a:p>
            <a:r>
              <a:rPr lang="en-US" kern="1500" dirty="0">
                <a:latin typeface="Univers LT Pro 57 Condensed" panose="020B0506020202050204" pitchFamily="34" charset="0"/>
              </a:rPr>
              <a:t>County-wide marketing and communications efforts, digital publications of </a:t>
            </a:r>
            <a:r>
              <a:rPr lang="en-US" kern="1500" dirty="0" err="1">
                <a:latin typeface="Univers LT Pro 57 Condensed" panose="020B0506020202050204" pitchFamily="34" charset="0"/>
              </a:rPr>
              <a:t>ArtsNews</a:t>
            </a:r>
            <a:endParaRPr lang="en-US" kern="1500" dirty="0">
              <a:latin typeface="Univers LT Pro 57 Condensed" panose="020B0506020202050204" pitchFamily="34" charset="0"/>
            </a:endParaRPr>
          </a:p>
          <a:p>
            <a:r>
              <a:rPr lang="en-US" kern="1500" dirty="0" err="1">
                <a:latin typeface="Univers LT Pro 57 Condensed" panose="020B0506020202050204" pitchFamily="34" charset="0"/>
              </a:rPr>
              <a:t>Grantmaking</a:t>
            </a:r>
            <a:r>
              <a:rPr lang="en-US" kern="1500" dirty="0">
                <a:latin typeface="Univers LT Pro 57 Condensed" panose="020B0506020202050204" pitchFamily="34" charset="0"/>
              </a:rPr>
              <a:t>	</a:t>
            </a:r>
          </a:p>
          <a:p>
            <a:r>
              <a:rPr lang="en-US" kern="1500" dirty="0">
                <a:latin typeface="Univers LT Pro 57 Condensed" panose="020B0506020202050204" pitchFamily="34" charset="0"/>
              </a:rPr>
              <a:t>Folk and Traditional Arts events</a:t>
            </a:r>
          </a:p>
          <a:p>
            <a:r>
              <a:rPr lang="en-US" kern="1500" dirty="0">
                <a:latin typeface="Univers LT Pro 57 Condensed" panose="020B0506020202050204" pitchFamily="34" charset="0"/>
              </a:rPr>
              <a:t>Public Art</a:t>
            </a:r>
          </a:p>
          <a:p>
            <a:r>
              <a:rPr lang="en-US" kern="1500" dirty="0">
                <a:latin typeface="Univers LT Pro 57 Condensed" panose="020B0506020202050204" pitchFamily="34" charset="0"/>
              </a:rPr>
              <a:t>Education Initiatives – </a:t>
            </a:r>
            <a:r>
              <a:rPr lang="en-US" kern="1500" dirty="0" err="1">
                <a:latin typeface="Univers LT Pro 57 Condensed" panose="020B0506020202050204" pitchFamily="34" charset="0"/>
              </a:rPr>
              <a:t>ArtsMobile</a:t>
            </a:r>
            <a:r>
              <a:rPr lang="en-US" kern="1500" dirty="0">
                <a:latin typeface="Univers LT Pro 57 Condensed" panose="020B0506020202050204" pitchFamily="34" charset="0"/>
              </a:rPr>
              <a:t>, Residencies, mental health</a:t>
            </a:r>
          </a:p>
          <a:p>
            <a:r>
              <a:rPr lang="en-US" kern="1500" dirty="0">
                <a:latin typeface="Univers LT Pro 57 Condensed" panose="020B0506020202050204" pitchFamily="34" charset="0"/>
              </a:rPr>
              <a:t>Professional Development/Technical Assistance</a:t>
            </a:r>
          </a:p>
          <a:p>
            <a:r>
              <a:rPr lang="en-US" kern="1500" dirty="0">
                <a:latin typeface="Univers LT Pro 57 Condensed" panose="020B0506020202050204" pitchFamily="34" charset="0"/>
              </a:rPr>
              <a:t>Advocacy</a:t>
            </a:r>
          </a:p>
          <a:p>
            <a:pPr marL="0" indent="0">
              <a:buNone/>
            </a:pPr>
            <a:endParaRPr lang="en-US" dirty="0"/>
          </a:p>
        </p:txBody>
      </p:sp>
      <p:pic>
        <p:nvPicPr>
          <p:cNvPr id="8" name="Picture 7">
            <a:extLst>
              <a:ext uri="{FF2B5EF4-FFF2-40B4-BE49-F238E27FC236}">
                <a16:creationId xmlns:a16="http://schemas.microsoft.com/office/drawing/2014/main" id="{A99CBEA9-F030-4A51-86A4-D9A068BBDB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3098" y="1612611"/>
            <a:ext cx="3193199" cy="2128799"/>
          </a:xfrm>
          <a:prstGeom prst="rect">
            <a:avLst/>
          </a:prstGeom>
        </p:spPr>
      </p:pic>
      <p:pic>
        <p:nvPicPr>
          <p:cNvPr id="9" name="Picture 8">
            <a:extLst>
              <a:ext uri="{FF2B5EF4-FFF2-40B4-BE49-F238E27FC236}">
                <a16:creationId xmlns:a16="http://schemas.microsoft.com/office/drawing/2014/main" id="{9A6D8C8D-FA3A-497A-A80E-A2D6C3EE05A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08247" y="4003755"/>
            <a:ext cx="3193199" cy="1990760"/>
          </a:xfrm>
          <a:prstGeom prst="rect">
            <a:avLst/>
          </a:prstGeom>
        </p:spPr>
      </p:pic>
    </p:spTree>
    <p:extLst>
      <p:ext uri="{BB962C8B-B14F-4D97-AF65-F5344CB8AC3E}">
        <p14:creationId xmlns:p14="http://schemas.microsoft.com/office/powerpoint/2010/main" val="880903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868362"/>
          </a:xfrm>
        </p:spPr>
        <p:txBody>
          <a:bodyPr>
            <a:normAutofit/>
          </a:bodyPr>
          <a:lstStyle/>
          <a:p>
            <a:pPr algn="l"/>
            <a:r>
              <a:rPr lang="en-US" sz="2800" dirty="0">
                <a:latin typeface="Ordinar Com" pitchFamily="34" charset="0"/>
              </a:rPr>
              <a:t>FUNDING CATEGORIES</a:t>
            </a:r>
          </a:p>
        </p:txBody>
      </p:sp>
      <p:sp>
        <p:nvSpPr>
          <p:cNvPr id="7" name="Content Placeholder 6"/>
          <p:cNvSpPr>
            <a:spLocks noGrp="1"/>
          </p:cNvSpPr>
          <p:nvPr>
            <p:ph sz="half" idx="2"/>
          </p:nvPr>
        </p:nvSpPr>
        <p:spPr>
          <a:xfrm>
            <a:off x="750496" y="3428999"/>
            <a:ext cx="7875917" cy="1913966"/>
          </a:xfrm>
        </p:spPr>
        <p:txBody>
          <a:bodyPr numCol="2">
            <a:normAutofit fontScale="25000" lnSpcReduction="20000"/>
          </a:bodyPr>
          <a:lstStyle/>
          <a:p>
            <a:r>
              <a:rPr lang="en-US" sz="6400" kern="1500" dirty="0">
                <a:latin typeface="Univers LT Pro 57 Condensed" panose="020B0506020202050204" pitchFamily="34" charset="0"/>
              </a:rPr>
              <a:t>Arts Alive - Westchester and Rockland</a:t>
            </a:r>
          </a:p>
          <a:p>
            <a:r>
              <a:rPr lang="en-US" sz="6400" kern="1500" dirty="0">
                <a:latin typeface="Univers LT Pro 57 Condensed" panose="020B0506020202050204" pitchFamily="34" charset="0"/>
              </a:rPr>
              <a:t>Basic Program Support</a:t>
            </a:r>
          </a:p>
          <a:p>
            <a:r>
              <a:rPr lang="en-US" sz="6400" kern="1500" dirty="0" err="1">
                <a:latin typeface="Univers LT Pro 57 Condensed" panose="020B0506020202050204" pitchFamily="34" charset="0"/>
              </a:rPr>
              <a:t>Art$W</a:t>
            </a:r>
            <a:r>
              <a:rPr lang="en-US" sz="6400" kern="1500" dirty="0">
                <a:latin typeface="Univers LT Pro 57 Condensed" panose="020B0506020202050204" pitchFamily="34" charset="0"/>
              </a:rPr>
              <a:t> Challenge (non-competitive)</a:t>
            </a:r>
          </a:p>
          <a:p>
            <a:r>
              <a:rPr lang="en-US" sz="6400" kern="1500" dirty="0">
                <a:latin typeface="Univers LT Pro 57 Condensed" panose="020B0506020202050204" pitchFamily="34" charset="0"/>
              </a:rPr>
              <a:t>Project Support</a:t>
            </a:r>
          </a:p>
          <a:p>
            <a:r>
              <a:rPr lang="en-US" sz="6400" kern="1500" dirty="0">
                <a:latin typeface="Univers LT Pro 57 Condensed" panose="020B0506020202050204" pitchFamily="34" charset="0"/>
              </a:rPr>
              <a:t>Mount Vernon Arts Initiative</a:t>
            </a:r>
          </a:p>
          <a:p>
            <a:endParaRPr lang="en-US" sz="6400" kern="1500" dirty="0">
              <a:latin typeface="Univers LT Pro 57 Condensed" panose="020B0506020202050204" pitchFamily="34" charset="0"/>
            </a:endParaRPr>
          </a:p>
          <a:p>
            <a:endParaRPr lang="en-US" sz="6400" kern="1500" dirty="0">
              <a:latin typeface="Univers LT Pro 57 Condensed" panose="020B0506020202050204" pitchFamily="34" charset="0"/>
            </a:endParaRPr>
          </a:p>
          <a:p>
            <a:r>
              <a:rPr lang="en-US" sz="6400" kern="1500" dirty="0">
                <a:latin typeface="Univers LT Pro 57 Condensed" panose="020B0506020202050204" pitchFamily="34" charset="0"/>
              </a:rPr>
              <a:t>Yonkers Arts Initiative</a:t>
            </a:r>
          </a:p>
          <a:p>
            <a:r>
              <a:rPr lang="en-US" sz="6400" kern="1500" dirty="0">
                <a:latin typeface="Univers LT Pro 57 Condensed" panose="020B0506020202050204" pitchFamily="34" charset="0"/>
              </a:rPr>
              <a:t>Arts for People with Special Needs</a:t>
            </a:r>
          </a:p>
          <a:p>
            <a:r>
              <a:rPr lang="en-US" sz="6400" kern="1500" dirty="0">
                <a:latin typeface="Univers LT Pro 57 Condensed" panose="020B0506020202050204" pitchFamily="34" charset="0"/>
              </a:rPr>
              <a:t>Juneteenth</a:t>
            </a:r>
          </a:p>
          <a:p>
            <a:r>
              <a:rPr lang="en-US" sz="6400" kern="1500" dirty="0">
                <a:latin typeface="Univers LT Pro 57 Condensed" panose="020B0506020202050204" pitchFamily="34" charset="0"/>
              </a:rPr>
              <a:t>Voices for Change</a:t>
            </a:r>
          </a:p>
          <a:p>
            <a:r>
              <a:rPr lang="en-US" sz="6400" kern="1500" dirty="0">
                <a:latin typeface="Univers LT Pro 57 Condensed" panose="020B0506020202050204" pitchFamily="34" charset="0"/>
              </a:rPr>
              <a:t>Westchester County Poet Laureate</a:t>
            </a:r>
          </a:p>
          <a:p>
            <a:endParaRPr lang="en-US" sz="6400" kern="1500" dirty="0">
              <a:latin typeface="Univers LT Pro 57 Condensed" panose="020B0506020202050204" pitchFamily="34" charset="0"/>
            </a:endParaRPr>
          </a:p>
          <a:p>
            <a:endParaRPr lang="en-US" sz="2400" dirty="0">
              <a:latin typeface="Univers LT Pro 57 Condensed" panose="020B0506020202050204" pitchFamily="34" charset="0"/>
            </a:endParaRPr>
          </a:p>
        </p:txBody>
      </p:sp>
      <p:sp>
        <p:nvSpPr>
          <p:cNvPr id="2" name="Content Placeholder 1"/>
          <p:cNvSpPr>
            <a:spLocks noGrp="1"/>
          </p:cNvSpPr>
          <p:nvPr>
            <p:ph sz="half" idx="1"/>
          </p:nvPr>
        </p:nvSpPr>
        <p:spPr>
          <a:xfrm>
            <a:off x="573655" y="1335741"/>
            <a:ext cx="8229600" cy="868363"/>
          </a:xfrm>
        </p:spPr>
        <p:txBody>
          <a:bodyPr>
            <a:normAutofit fontScale="25000" lnSpcReduction="20000"/>
          </a:bodyPr>
          <a:lstStyle/>
          <a:p>
            <a:pPr marL="0" indent="0" algn="ctr">
              <a:buNone/>
            </a:pPr>
            <a:r>
              <a:rPr lang="en-US" sz="9600" b="1" kern="1500" dirty="0" err="1">
                <a:latin typeface="Univers LT Pro 57 Condensed" panose="020B0506020202050204" pitchFamily="34" charset="0"/>
              </a:rPr>
              <a:t>ArtsWestchester</a:t>
            </a:r>
            <a:r>
              <a:rPr lang="en-US" sz="9600" b="1" kern="1500" dirty="0">
                <a:latin typeface="Univers LT Pro 57 Condensed" panose="020B0506020202050204" pitchFamily="34" charset="0"/>
              </a:rPr>
              <a:t> awards over </a:t>
            </a:r>
            <a:r>
              <a:rPr lang="en-US" sz="9600" b="1" kern="1500" dirty="0">
                <a:solidFill>
                  <a:srgbClr val="00ABCB"/>
                </a:solidFill>
                <a:latin typeface="Univers LT Pro 57 Condensed" panose="020B0506020202050204" pitchFamily="34" charset="0"/>
              </a:rPr>
              <a:t>$2 million</a:t>
            </a:r>
            <a:r>
              <a:rPr lang="en-US" sz="9600" b="1" kern="1500" dirty="0">
                <a:latin typeface="Univers LT Pro 57 Condensed" panose="020B0506020202050204" pitchFamily="34" charset="0"/>
              </a:rPr>
              <a:t> in grant funding to arts organizations and individual artists annually.</a:t>
            </a:r>
          </a:p>
          <a:p>
            <a:pPr marL="0" indent="0" algn="ctr">
              <a:buNone/>
            </a:pPr>
            <a:endParaRPr lang="en-US" sz="4000" b="1" kern="1500" dirty="0">
              <a:latin typeface="Univers LT Pro 57 Condensed" panose="020B0506020202050204" pitchFamily="34" charset="0"/>
            </a:endParaRPr>
          </a:p>
          <a:p>
            <a:pPr marL="0" indent="0" algn="ctr">
              <a:buNone/>
            </a:pPr>
            <a:r>
              <a:rPr lang="en-US" sz="9600" kern="1500" dirty="0">
                <a:latin typeface="Univers LT Pro 57 Condensed" panose="020B0506020202050204"/>
                <a:cs typeface="Arial" panose="020B0604020202020204" pitchFamily="34" charset="0"/>
              </a:rPr>
              <a:t>Over our 50+ year history, </a:t>
            </a:r>
            <a:r>
              <a:rPr lang="en-US" sz="9600" kern="1500" dirty="0" err="1">
                <a:latin typeface="Univers LT Pro 57 Condensed" panose="020B0506020202050204"/>
                <a:cs typeface="Arial" panose="020B0604020202020204" pitchFamily="34" charset="0"/>
              </a:rPr>
              <a:t>ArtsWestchester</a:t>
            </a:r>
            <a:r>
              <a:rPr lang="en-US" sz="9600" kern="1500" dirty="0">
                <a:latin typeface="Univers LT Pro 57 Condensed" panose="020B0506020202050204"/>
                <a:cs typeface="Arial" panose="020B0604020202020204" pitchFamily="34" charset="0"/>
              </a:rPr>
              <a:t> has invested more than </a:t>
            </a:r>
            <a:r>
              <a:rPr lang="en-US" sz="9600" b="1" kern="1500" dirty="0">
                <a:solidFill>
                  <a:srgbClr val="00ABCB"/>
                </a:solidFill>
                <a:latin typeface="Univers LT Pro 57 Condensed" panose="020B0506020202050204"/>
                <a:cs typeface="Arial" panose="020B0604020202020204" pitchFamily="34" charset="0"/>
              </a:rPr>
              <a:t>$35 million </a:t>
            </a:r>
            <a:r>
              <a:rPr lang="en-US" sz="9600" kern="1500" dirty="0">
                <a:latin typeface="Univers LT Pro 57 Condensed" panose="020B0506020202050204"/>
                <a:cs typeface="Arial" panose="020B0604020202020204" pitchFamily="34" charset="0"/>
              </a:rPr>
              <a:t>in arts and culture in the region. </a:t>
            </a:r>
          </a:p>
          <a:p>
            <a:pPr marL="0" indent="0" algn="ctr">
              <a:buNone/>
            </a:pPr>
            <a:endParaRPr lang="en-US" sz="9600" kern="1500" dirty="0">
              <a:latin typeface="Univers LT Pro 57 Condensed" panose="020B0506020202050204"/>
              <a:cs typeface="Arial" panose="020B0604020202020204" pitchFamily="34" charset="0"/>
            </a:endParaRPr>
          </a:p>
          <a:p>
            <a:pPr marL="0" indent="0">
              <a:buNone/>
            </a:pPr>
            <a:r>
              <a:rPr lang="en-US" sz="7200" kern="1500" dirty="0">
                <a:latin typeface="Univers LT Pro 57 Condensed" panose="020B0506020202050204"/>
                <a:cs typeface="Arial" panose="020B0604020202020204" pitchFamily="34" charset="0"/>
              </a:rPr>
              <a:t>Current grant opportunities include:</a:t>
            </a:r>
          </a:p>
          <a:p>
            <a:pPr algn="ctr"/>
            <a:endParaRPr lang="en-US" kern="1500" dirty="0">
              <a:latin typeface="Univers LT Pro 57 Condensed" panose="020B0506020202050204"/>
              <a:cs typeface="Arial" panose="020B0604020202020204" pitchFamily="34"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0" y="4946035"/>
            <a:ext cx="1981200" cy="1485900"/>
          </a:xfrm>
          <a:prstGeom prst="rect">
            <a:avLst/>
          </a:prstGeom>
        </p:spPr>
      </p:pic>
    </p:spTree>
    <p:extLst>
      <p:ext uri="{BB962C8B-B14F-4D97-AF65-F5344CB8AC3E}">
        <p14:creationId xmlns:p14="http://schemas.microsoft.com/office/powerpoint/2010/main" val="4125555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868362"/>
          </a:xfrm>
        </p:spPr>
        <p:txBody>
          <a:bodyPr>
            <a:normAutofit/>
          </a:bodyPr>
          <a:lstStyle/>
          <a:p>
            <a:pPr algn="l"/>
            <a:r>
              <a:rPr lang="en-US" sz="3500" dirty="0">
                <a:latin typeface="Ordinar Com" pitchFamily="34" charset="0"/>
              </a:rPr>
              <a:t>WHAT IS ARTS ALIVE?</a:t>
            </a:r>
          </a:p>
        </p:txBody>
      </p:sp>
      <p:sp>
        <p:nvSpPr>
          <p:cNvPr id="7" name="Content Placeholder 6"/>
          <p:cNvSpPr>
            <a:spLocks noGrp="1"/>
          </p:cNvSpPr>
          <p:nvPr>
            <p:ph sz="half" idx="2"/>
          </p:nvPr>
        </p:nvSpPr>
        <p:spPr>
          <a:xfrm>
            <a:off x="457200" y="1216325"/>
            <a:ext cx="8355106" cy="5480310"/>
          </a:xfrm>
        </p:spPr>
        <p:txBody>
          <a:bodyPr>
            <a:normAutofit fontScale="92500" lnSpcReduction="20000"/>
          </a:bodyPr>
          <a:lstStyle/>
          <a:p>
            <a:pPr marL="0" indent="0">
              <a:buNone/>
            </a:pPr>
            <a:r>
              <a:rPr lang="en-US" sz="2600" dirty="0">
                <a:latin typeface="Univers LT Pro 57 Condensed" pitchFamily="34" charset="0"/>
              </a:rPr>
              <a:t>The Arts Alive grant category is one of ArtsWestchester’s most effective means of supporting arts activity for Westchester and Rockland County’s geographically, economically and ethnically diverse population. </a:t>
            </a:r>
            <a:r>
              <a:rPr lang="en-US" sz="2600" dirty="0">
                <a:effectLst/>
                <a:latin typeface="Calibri" panose="020F0502020204030204" pitchFamily="34" charset="0"/>
                <a:ea typeface="Calibri" panose="020F0502020204030204" pitchFamily="34" charset="0"/>
                <a:cs typeface="Calibri" panose="020F0502020204030204" pitchFamily="34" charset="0"/>
              </a:rPr>
              <a:t>This funding opportunity helps to ensure that residents throughout the region have access to the arts in their communities, particularly in areas where access is limited.   Funding is project-specific, and intended for community-based, </a:t>
            </a:r>
            <a:r>
              <a:rPr lang="en-US" sz="2600" dirty="0" err="1">
                <a:effectLst/>
                <a:latin typeface="Calibri" panose="020F0502020204030204" pitchFamily="34" charset="0"/>
                <a:ea typeface="Calibri" panose="020F0502020204030204" pitchFamily="34" charset="0"/>
                <a:cs typeface="Calibri" panose="020F0502020204030204" pitchFamily="34" charset="0"/>
              </a:rPr>
              <a:t>grantsroote</a:t>
            </a:r>
            <a:r>
              <a:rPr lang="en-US" sz="2600" dirty="0">
                <a:effectLst/>
                <a:latin typeface="Calibri" panose="020F0502020204030204" pitchFamily="34" charset="0"/>
                <a:ea typeface="Calibri" panose="020F0502020204030204" pitchFamily="34" charset="0"/>
                <a:cs typeface="Calibri" panose="020F0502020204030204" pitchFamily="34" charset="0"/>
              </a:rPr>
              <a:t> organizations and individual artists.</a:t>
            </a:r>
            <a:r>
              <a:rPr lang="en-US" sz="2600" dirty="0">
                <a:latin typeface="Univers LT Pro 57 Condensed" pitchFamily="34" charset="0"/>
              </a:rPr>
              <a:t>   </a:t>
            </a:r>
          </a:p>
          <a:p>
            <a:pPr marL="0" indent="0">
              <a:buNone/>
            </a:pPr>
            <a:endParaRPr lang="en-US" sz="2400" dirty="0">
              <a:latin typeface="Univers LT Pro 57 Condensed" pitchFamily="34" charset="0"/>
            </a:endParaRPr>
          </a:p>
          <a:p>
            <a:pPr marL="0" indent="0">
              <a:buNone/>
            </a:pPr>
            <a:r>
              <a:rPr lang="en-US" sz="2400" b="1" dirty="0">
                <a:latin typeface="Univers LT Pro 57 Condensed" pitchFamily="34" charset="0"/>
              </a:rPr>
              <a:t>Arts Alive grants range between $1,000 - $7,500 and can support:</a:t>
            </a:r>
          </a:p>
          <a:p>
            <a:r>
              <a:rPr lang="en-US" sz="2400" dirty="0">
                <a:latin typeface="Univers LT Pro 57 Condensed" pitchFamily="34" charset="0"/>
              </a:rPr>
              <a:t>Activities of local arts, cultural, and community organizations and individual artists</a:t>
            </a:r>
          </a:p>
          <a:p>
            <a:r>
              <a:rPr lang="en-US" sz="2400" dirty="0">
                <a:latin typeface="Univers LT Pro 57 Condensed" pitchFamily="34" charset="0"/>
              </a:rPr>
              <a:t>Marketing/publicity costs</a:t>
            </a:r>
          </a:p>
          <a:p>
            <a:r>
              <a:rPr lang="en-US" sz="2400" dirty="0">
                <a:latin typeface="Univers LT Pro 57 Condensed" pitchFamily="34" charset="0"/>
              </a:rPr>
              <a:t>Artist fees</a:t>
            </a:r>
          </a:p>
          <a:p>
            <a:r>
              <a:rPr lang="en-US" sz="2400" dirty="0">
                <a:latin typeface="Univers LT Pro 57 Condensed" pitchFamily="34" charset="0"/>
              </a:rPr>
              <a:t>Administrative expenses </a:t>
            </a:r>
            <a:r>
              <a:rPr lang="en-US" sz="2400" u="sng" dirty="0">
                <a:latin typeface="Univers LT Pro 57 Condensed" pitchFamily="34" charset="0"/>
              </a:rPr>
              <a:t>directly related to the project</a:t>
            </a:r>
            <a:endParaRPr lang="en-US" sz="2400" dirty="0">
              <a:latin typeface="Univers LT Pro 57 Condensed" pitchFamily="34" charset="0"/>
            </a:endParaRPr>
          </a:p>
          <a:p>
            <a:r>
              <a:rPr lang="en-US" sz="2400" dirty="0">
                <a:latin typeface="Univers LT Pro 57 Condensed" pitchFamily="34" charset="0"/>
              </a:rPr>
              <a:t>Supplies and materials needed for the execution of the project</a:t>
            </a:r>
          </a:p>
          <a:p>
            <a:r>
              <a:rPr lang="en-US" sz="2400" dirty="0">
                <a:latin typeface="Univers LT Pro 57 Condensed" pitchFamily="34" charset="0"/>
              </a:rPr>
              <a:t>Refer to the Guidelines for more details</a:t>
            </a:r>
          </a:p>
        </p:txBody>
      </p:sp>
    </p:spTree>
    <p:extLst>
      <p:ext uri="{BB962C8B-B14F-4D97-AF65-F5344CB8AC3E}">
        <p14:creationId xmlns:p14="http://schemas.microsoft.com/office/powerpoint/2010/main" val="418082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868362"/>
          </a:xfrm>
        </p:spPr>
        <p:txBody>
          <a:bodyPr>
            <a:normAutofit/>
          </a:bodyPr>
          <a:lstStyle/>
          <a:p>
            <a:pPr algn="l"/>
            <a:r>
              <a:rPr lang="en-US" sz="3500" dirty="0">
                <a:latin typeface="Ordinar Com" pitchFamily="34" charset="0"/>
              </a:rPr>
              <a:t>TIMELINE</a:t>
            </a:r>
          </a:p>
        </p:txBody>
      </p:sp>
      <p:sp>
        <p:nvSpPr>
          <p:cNvPr id="7" name="Content Placeholder 6"/>
          <p:cNvSpPr>
            <a:spLocks noGrp="1"/>
          </p:cNvSpPr>
          <p:nvPr>
            <p:ph sz="half" idx="2"/>
          </p:nvPr>
        </p:nvSpPr>
        <p:spPr>
          <a:xfrm>
            <a:off x="376518" y="1367378"/>
            <a:ext cx="8543364" cy="5041042"/>
          </a:xfrm>
        </p:spPr>
        <p:txBody>
          <a:bodyPr>
            <a:noAutofit/>
          </a:bodyPr>
          <a:lstStyle/>
          <a:p>
            <a:pPr marL="0" lvl="0" indent="0">
              <a:buNone/>
            </a:pPr>
            <a:r>
              <a:rPr lang="en-US" sz="3700" dirty="0">
                <a:solidFill>
                  <a:srgbClr val="FF0000"/>
                </a:solidFill>
                <a:latin typeface="Ordinar Com" panose="020B0506050000020004" pitchFamily="34" charset="0"/>
              </a:rPr>
              <a:t>Application Deadline: </a:t>
            </a:r>
          </a:p>
          <a:p>
            <a:pPr marL="0" lvl="0" indent="0">
              <a:buNone/>
            </a:pPr>
            <a:r>
              <a:rPr lang="en-US" sz="3700" dirty="0">
                <a:solidFill>
                  <a:prstClr val="black"/>
                </a:solidFill>
                <a:latin typeface="Univers LT Pro 57 Condensed" panose="020B0506020202050204" pitchFamily="34" charset="0"/>
              </a:rPr>
              <a:t>Tuesday, December 17, 2024 at 11:59PM</a:t>
            </a:r>
          </a:p>
          <a:p>
            <a:pPr marL="0" lvl="0" indent="0">
              <a:buNone/>
            </a:pPr>
            <a:r>
              <a:rPr lang="en-US" sz="2400" i="1" dirty="0">
                <a:solidFill>
                  <a:prstClr val="black"/>
                </a:solidFill>
                <a:latin typeface="Univers LT Pro 57 Condensed" panose="020B0506020202050204" pitchFamily="34" charset="0"/>
              </a:rPr>
              <a:t>Submit by December 11, 2024 to receive feedback on your application.  Applicants will be able to make minor edits</a:t>
            </a:r>
          </a:p>
          <a:p>
            <a:pPr marL="0" lvl="0" indent="0">
              <a:buNone/>
            </a:pPr>
            <a:endParaRPr lang="en-US" sz="2000" dirty="0">
              <a:solidFill>
                <a:prstClr val="black"/>
              </a:solidFill>
              <a:latin typeface="Univers LT Pro 57 Condensed" panose="020B0506020202050204" pitchFamily="34" charset="0"/>
            </a:endParaRPr>
          </a:p>
          <a:p>
            <a:pPr marL="0" lvl="0" indent="0">
              <a:buNone/>
            </a:pPr>
            <a:r>
              <a:rPr lang="en-US" sz="3600" dirty="0">
                <a:solidFill>
                  <a:srgbClr val="1FBBB0"/>
                </a:solidFill>
                <a:latin typeface="Ordinar Com" panose="020B0506050000020004" pitchFamily="34" charset="0"/>
              </a:rPr>
              <a:t>Award Notifications: </a:t>
            </a:r>
            <a:r>
              <a:rPr lang="en-US" sz="3600" b="1" dirty="0">
                <a:latin typeface="Ordinar Com" panose="020B0506050000020004" pitchFamily="34" charset="0"/>
              </a:rPr>
              <a:t>by</a:t>
            </a:r>
            <a:r>
              <a:rPr lang="en-US" sz="3600" dirty="0">
                <a:solidFill>
                  <a:srgbClr val="1FBBB0"/>
                </a:solidFill>
                <a:latin typeface="Ordinar Com" panose="020B0506050000020004" pitchFamily="34" charset="0"/>
              </a:rPr>
              <a:t> </a:t>
            </a:r>
            <a:r>
              <a:rPr lang="en-US" sz="3600" b="1" dirty="0">
                <a:latin typeface="Univers LT Pro 57 Condensed" panose="020B0506020202050204" pitchFamily="34" charset="0"/>
              </a:rPr>
              <a:t>early May 2025</a:t>
            </a:r>
          </a:p>
          <a:p>
            <a:pPr marL="0" lvl="0" indent="0">
              <a:buNone/>
            </a:pPr>
            <a:endParaRPr lang="en-US" sz="2000" dirty="0">
              <a:solidFill>
                <a:prstClr val="black"/>
              </a:solidFill>
              <a:latin typeface="Univers LT Pro 57 Condensed" panose="020B0506020202050204" pitchFamily="34" charset="0"/>
            </a:endParaRPr>
          </a:p>
          <a:p>
            <a:pPr marL="0" lvl="0" indent="0">
              <a:buNone/>
            </a:pPr>
            <a:r>
              <a:rPr lang="en-US" sz="3700" dirty="0">
                <a:solidFill>
                  <a:srgbClr val="91268E"/>
                </a:solidFill>
                <a:latin typeface="Ordinar Com" panose="020B0506050000020004" pitchFamily="34" charset="0"/>
              </a:rPr>
              <a:t>Project Period: </a:t>
            </a:r>
            <a:r>
              <a:rPr lang="en-US" sz="3700" dirty="0">
                <a:solidFill>
                  <a:prstClr val="black"/>
                </a:solidFill>
                <a:latin typeface="Univers LT Pro 57 Condensed" panose="020B0506020202050204" pitchFamily="34" charset="0"/>
              </a:rPr>
              <a:t>June 1, 2025 – May 31, 2026</a:t>
            </a:r>
            <a:endParaRPr lang="en-US" sz="2700" dirty="0">
              <a:solidFill>
                <a:prstClr val="black"/>
              </a:solidFill>
              <a:latin typeface="Univers LT Pro 57 Condensed" panose="020B0506020202050204" pitchFamily="34" charset="0"/>
            </a:endParaRPr>
          </a:p>
          <a:p>
            <a:endParaRPr lang="en-US" dirty="0">
              <a:latin typeface="Univers LT Pro 57 Condensed" panose="020B0506020202050204" pitchFamily="34" charset="0"/>
            </a:endParaRPr>
          </a:p>
        </p:txBody>
      </p:sp>
    </p:spTree>
    <p:extLst>
      <p:ext uri="{BB962C8B-B14F-4D97-AF65-F5344CB8AC3E}">
        <p14:creationId xmlns:p14="http://schemas.microsoft.com/office/powerpoint/2010/main" val="31793241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868362"/>
          </a:xfrm>
        </p:spPr>
        <p:txBody>
          <a:bodyPr>
            <a:normAutofit/>
          </a:bodyPr>
          <a:lstStyle/>
          <a:p>
            <a:pPr algn="l"/>
            <a:r>
              <a:rPr lang="en-US" sz="3500" dirty="0">
                <a:latin typeface="Ordinar Com" pitchFamily="34" charset="0"/>
              </a:rPr>
              <a:t>2025 FUNDING CATEGORIES</a:t>
            </a:r>
          </a:p>
        </p:txBody>
      </p:sp>
      <p:sp>
        <p:nvSpPr>
          <p:cNvPr id="7" name="Content Placeholder 6"/>
          <p:cNvSpPr>
            <a:spLocks noGrp="1"/>
          </p:cNvSpPr>
          <p:nvPr>
            <p:ph sz="half" idx="2"/>
          </p:nvPr>
        </p:nvSpPr>
        <p:spPr>
          <a:xfrm>
            <a:off x="396240" y="1367378"/>
            <a:ext cx="8374380" cy="5041042"/>
          </a:xfrm>
        </p:spPr>
        <p:txBody>
          <a:bodyPr>
            <a:noAutofit/>
          </a:bodyPr>
          <a:lstStyle/>
          <a:p>
            <a:pPr marL="0" lvl="0" indent="0" algn="ctr">
              <a:buNone/>
            </a:pPr>
            <a:r>
              <a:rPr lang="en-US" sz="4000" dirty="0">
                <a:solidFill>
                  <a:srgbClr val="00ABCB"/>
                </a:solidFill>
                <a:latin typeface="Ordinar Com" panose="020B0506050000020004" pitchFamily="34" charset="0"/>
              </a:rPr>
              <a:t>Community Impact</a:t>
            </a:r>
          </a:p>
          <a:p>
            <a:pPr marL="0" lvl="0" indent="0" algn="ctr">
              <a:buNone/>
            </a:pPr>
            <a:r>
              <a:rPr lang="en-US" sz="4000" dirty="0">
                <a:solidFill>
                  <a:srgbClr val="1FBBB0"/>
                </a:solidFill>
                <a:latin typeface="Ordinar Com" panose="020B0506050000020004" pitchFamily="34" charset="0"/>
              </a:rPr>
              <a:t>Individual Artist</a:t>
            </a:r>
            <a:endParaRPr lang="en-US" sz="4000" dirty="0">
              <a:solidFill>
                <a:prstClr val="black"/>
              </a:solidFill>
              <a:latin typeface="Univers LT Pro 57 Condensed" panose="020B050602020205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090" y="3632641"/>
            <a:ext cx="3208368" cy="243239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13539" y="3632641"/>
            <a:ext cx="2857500" cy="2432394"/>
          </a:xfrm>
          <a:prstGeom prst="rect">
            <a:avLst/>
          </a:prstGeom>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r="23943"/>
          <a:stretch/>
        </p:blipFill>
        <p:spPr>
          <a:xfrm>
            <a:off x="6028755" y="3632641"/>
            <a:ext cx="2775015" cy="2432394"/>
          </a:xfrm>
          <a:prstGeom prst="rect">
            <a:avLst/>
          </a:prstGeom>
        </p:spPr>
      </p:pic>
    </p:spTree>
    <p:extLst>
      <p:ext uri="{BB962C8B-B14F-4D97-AF65-F5344CB8AC3E}">
        <p14:creationId xmlns:p14="http://schemas.microsoft.com/office/powerpoint/2010/main" val="32177254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62309" y="309144"/>
            <a:ext cx="8229600" cy="868362"/>
          </a:xfrm>
        </p:spPr>
        <p:txBody>
          <a:bodyPr>
            <a:normAutofit/>
          </a:bodyPr>
          <a:lstStyle/>
          <a:p>
            <a:pPr algn="l"/>
            <a:r>
              <a:rPr lang="en-US" sz="3200" dirty="0">
                <a:latin typeface="Ordinar Com" panose="020B0506050000020004" pitchFamily="34" charset="0"/>
              </a:rPr>
              <a:t>ARTS ALIVE: </a:t>
            </a:r>
            <a:r>
              <a:rPr lang="en-US" sz="2800" dirty="0">
                <a:solidFill>
                  <a:srgbClr val="00ABCB"/>
                </a:solidFill>
                <a:latin typeface="Ordinar Com" panose="020B0506050000020004" pitchFamily="34" charset="0"/>
              </a:rPr>
              <a:t>COMMUNITY IMPACT</a:t>
            </a:r>
          </a:p>
        </p:txBody>
      </p:sp>
      <p:sp>
        <p:nvSpPr>
          <p:cNvPr id="2" name="TextBox 1"/>
          <p:cNvSpPr txBox="1"/>
          <p:nvPr/>
        </p:nvSpPr>
        <p:spPr>
          <a:xfrm>
            <a:off x="457200" y="1257300"/>
            <a:ext cx="8229600" cy="5016758"/>
          </a:xfrm>
          <a:prstGeom prst="rect">
            <a:avLst/>
          </a:prstGeom>
          <a:noFill/>
        </p:spPr>
        <p:txBody>
          <a:bodyPr wrap="square" rtlCol="0">
            <a:spAutoFit/>
          </a:bodyPr>
          <a:lstStyle/>
          <a:p>
            <a:r>
              <a:rPr lang="en-US" sz="2000" dirty="0">
                <a:latin typeface="Univers LT Pro 57 Condensed" panose="020B0506020202050204" pitchFamily="34" charset="0"/>
              </a:rPr>
              <a:t>Community  grants provide support for community-based arts and cultural projects developed by arts organizations, groups, collectives, individual artists, and a limited number of other nonprofits that offer open-to-the public arts activities as part of their ongoing operations.</a:t>
            </a:r>
          </a:p>
          <a:p>
            <a:endParaRPr lang="en-US" sz="2000" dirty="0">
              <a:latin typeface="Univers LT Pro 57 Condensed" panose="020B0506020202050204" pitchFamily="34" charset="0"/>
            </a:endParaRPr>
          </a:p>
          <a:p>
            <a:r>
              <a:rPr lang="en-US" sz="2000" b="1" dirty="0">
                <a:latin typeface="Univers LT Pro 57 Condensed" panose="020B0506020202050204" pitchFamily="34" charset="0"/>
              </a:rPr>
              <a:t>GRANT REQUEST AMOUNT: $1,000 - $7,500</a:t>
            </a:r>
          </a:p>
          <a:p>
            <a:r>
              <a:rPr lang="en-US" sz="2000" b="1" dirty="0">
                <a:latin typeface="Univers LT Pro 57 Condensed" panose="020B0506020202050204" pitchFamily="34" charset="0"/>
              </a:rPr>
              <a:t>  </a:t>
            </a:r>
          </a:p>
          <a:p>
            <a:r>
              <a:rPr lang="en-US" sz="2000" b="1" dirty="0">
                <a:latin typeface="Univers LT Pro 57 Condensed" panose="020B0506020202050204" pitchFamily="34" charset="0"/>
              </a:rPr>
              <a:t>NOTES: </a:t>
            </a:r>
          </a:p>
          <a:p>
            <a:pPr marL="342900" indent="-342900">
              <a:buFont typeface="Arial" panose="020B0604020202020204" pitchFamily="34" charset="0"/>
              <a:buChar char="•"/>
            </a:pPr>
            <a:r>
              <a:rPr lang="en-US" sz="2000" dirty="0">
                <a:latin typeface="Univers LT Pro 57 Condensed" panose="020B0506020202050204" pitchFamily="34" charset="0"/>
              </a:rPr>
              <a:t>Project must be fully open to the general public, with the exception of Arts Education proposals</a:t>
            </a:r>
          </a:p>
          <a:p>
            <a:pPr marL="342900" indent="-342900">
              <a:buFont typeface="Arial" panose="020B0604020202020204" pitchFamily="34" charset="0"/>
              <a:buChar char="•"/>
            </a:pPr>
            <a:r>
              <a:rPr lang="en-US" sz="2000" dirty="0">
                <a:latin typeface="Univers LT Pro 57 Condensed" panose="020B0506020202050204" pitchFamily="34" charset="0"/>
              </a:rPr>
              <a:t>In-school partnerships and residencies will be considered within the Community Impact category</a:t>
            </a:r>
          </a:p>
          <a:p>
            <a:pPr marL="342900" indent="-342900">
              <a:buFont typeface="Arial" panose="020B0604020202020204" pitchFamily="34" charset="0"/>
              <a:buChar char="•"/>
            </a:pPr>
            <a:r>
              <a:rPr lang="en-US" sz="2000" dirty="0">
                <a:latin typeface="Univers LT Pro 57 Condensed" panose="020B0506020202050204" pitchFamily="34" charset="0"/>
              </a:rPr>
              <a:t>Average award is $2,100</a:t>
            </a:r>
          </a:p>
          <a:p>
            <a:pPr marL="342900" indent="-342900">
              <a:buFont typeface="Arial" panose="020B0604020202020204" pitchFamily="34" charset="0"/>
              <a:buChar char="•"/>
            </a:pPr>
            <a:r>
              <a:rPr lang="en-US" sz="2000" dirty="0">
                <a:latin typeface="Univers LT Pro 57 Condensed" panose="020B0506020202050204" pitchFamily="34" charset="0"/>
              </a:rPr>
              <a:t>Artists or unincorporated groups can apply with a Fiscal Sponsor (optional)</a:t>
            </a:r>
          </a:p>
          <a:p>
            <a:pPr marL="342900" indent="-342900">
              <a:buFont typeface="Arial" panose="020B0604020202020204" pitchFamily="34" charset="0"/>
              <a:buChar char="•"/>
            </a:pPr>
            <a:r>
              <a:rPr lang="en-US" sz="2000" dirty="0">
                <a:latin typeface="Univers LT Pro 57 Condensed" panose="020B0506020202050204" pitchFamily="34" charset="0"/>
              </a:rPr>
              <a:t>Applicants must be based in the County where the program will take place</a:t>
            </a:r>
          </a:p>
          <a:p>
            <a:pPr marL="342900" indent="-342900">
              <a:buFont typeface="Arial" panose="020B0604020202020204" pitchFamily="34" charset="0"/>
              <a:buChar char="•"/>
            </a:pPr>
            <a:r>
              <a:rPr lang="en-US" sz="2000" dirty="0">
                <a:latin typeface="Univers LT Pro 57 Condensed" panose="020B0506020202050204" pitchFamily="34" charset="0"/>
              </a:rPr>
              <a:t>Matching funds are </a:t>
            </a:r>
            <a:r>
              <a:rPr lang="en-US" sz="2000" b="1" u="sng" dirty="0">
                <a:latin typeface="Univers LT Pro 57 Condensed" panose="020B0506020202050204" pitchFamily="34" charset="0"/>
              </a:rPr>
              <a:t>not</a:t>
            </a:r>
            <a:r>
              <a:rPr lang="en-US" sz="2000" dirty="0">
                <a:latin typeface="Univers LT Pro 57 Condensed" panose="020B0506020202050204" pitchFamily="34" charset="0"/>
              </a:rPr>
              <a:t> required</a:t>
            </a:r>
          </a:p>
        </p:txBody>
      </p:sp>
    </p:spTree>
    <p:extLst>
      <p:ext uri="{BB962C8B-B14F-4D97-AF65-F5344CB8AC3E}">
        <p14:creationId xmlns:p14="http://schemas.microsoft.com/office/powerpoint/2010/main" val="3796043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62309" y="309144"/>
            <a:ext cx="8229600" cy="868362"/>
          </a:xfrm>
        </p:spPr>
        <p:txBody>
          <a:bodyPr>
            <a:normAutofit/>
          </a:bodyPr>
          <a:lstStyle/>
          <a:p>
            <a:pPr algn="l"/>
            <a:r>
              <a:rPr lang="en-US" sz="3200" dirty="0">
                <a:latin typeface="Ordinar Com" panose="020B0506050000020004" pitchFamily="34" charset="0"/>
              </a:rPr>
              <a:t>ARTS ALIVE: </a:t>
            </a:r>
            <a:r>
              <a:rPr lang="en-US" sz="2800" dirty="0">
                <a:solidFill>
                  <a:srgbClr val="00ABCB"/>
                </a:solidFill>
                <a:latin typeface="Ordinar Com" panose="020B0506050000020004" pitchFamily="34" charset="0"/>
              </a:rPr>
              <a:t>INDIVIDUAL ARTIST</a:t>
            </a:r>
          </a:p>
        </p:txBody>
      </p:sp>
      <p:sp>
        <p:nvSpPr>
          <p:cNvPr id="2" name="TextBox 1"/>
          <p:cNvSpPr txBox="1"/>
          <p:nvPr/>
        </p:nvSpPr>
        <p:spPr>
          <a:xfrm>
            <a:off x="457200" y="1257300"/>
            <a:ext cx="8229600" cy="5262979"/>
          </a:xfrm>
          <a:prstGeom prst="rect">
            <a:avLst/>
          </a:prstGeom>
          <a:noFill/>
        </p:spPr>
        <p:txBody>
          <a:bodyPr wrap="square" rtlCol="0">
            <a:spAutoFit/>
          </a:bodyPr>
          <a:lstStyle/>
          <a:p>
            <a:pPr marL="0" indent="0">
              <a:buNone/>
            </a:pPr>
            <a:r>
              <a:rPr lang="en-US" sz="2400" dirty="0">
                <a:latin typeface="Univers LT Pro 57 Condensed" panose="020B0506020202050204" pitchFamily="34" charset="0"/>
              </a:rPr>
              <a:t>Individual Artist grants provide commissioning support to individual artists for the creation of </a:t>
            </a:r>
            <a:r>
              <a:rPr lang="en-US" sz="2400" b="1" u="sng" dirty="0">
                <a:latin typeface="Univers LT Pro 57 Condensed" panose="020B0506020202050204" pitchFamily="34" charset="0"/>
              </a:rPr>
              <a:t>original, new work</a:t>
            </a:r>
            <a:r>
              <a:rPr lang="en-US" sz="2400" dirty="0">
                <a:latin typeface="Univers LT Pro 57 Condensed" panose="020B0506020202050204" pitchFamily="34" charset="0"/>
              </a:rPr>
              <a:t> created and presented in a community setting.  </a:t>
            </a:r>
          </a:p>
          <a:p>
            <a:pPr marL="0" indent="0">
              <a:buNone/>
            </a:pPr>
            <a:endParaRPr lang="en-US" sz="2400" dirty="0">
              <a:latin typeface="Univers LT Pro 57 Condensed" panose="020B0506020202050204" pitchFamily="34" charset="0"/>
            </a:endParaRPr>
          </a:p>
          <a:p>
            <a:pPr marL="0" indent="0">
              <a:buNone/>
            </a:pPr>
            <a:r>
              <a:rPr lang="en-US" sz="2400" b="1" dirty="0">
                <a:latin typeface="Univers LT Pro 57 Condensed" panose="020B0506020202050204" pitchFamily="34" charset="0"/>
              </a:rPr>
              <a:t>GRANT REQUEST AMOUNT: $1,000 - $3,000</a:t>
            </a:r>
          </a:p>
          <a:p>
            <a:pPr marL="0" indent="0">
              <a:buNone/>
            </a:pPr>
            <a:endParaRPr lang="en-US" sz="2400" b="1" dirty="0">
              <a:latin typeface="Univers LT Pro 57 Condensed" panose="020B0506020202050204" pitchFamily="34" charset="0"/>
            </a:endParaRPr>
          </a:p>
          <a:p>
            <a:pPr marL="0" indent="0">
              <a:buNone/>
            </a:pPr>
            <a:r>
              <a:rPr lang="en-US" sz="2400" b="1" dirty="0">
                <a:latin typeface="Univers LT Pro 57 Condensed" panose="020B0506020202050204" pitchFamily="34" charset="0"/>
              </a:rPr>
              <a:t>NOTES: </a:t>
            </a:r>
          </a:p>
          <a:p>
            <a:pPr marL="342900" indent="-342900">
              <a:buFont typeface="Arial" panose="020B0604020202020204" pitchFamily="34" charset="0"/>
              <a:buChar char="•"/>
            </a:pPr>
            <a:r>
              <a:rPr lang="en-US" sz="2400" dirty="0">
                <a:latin typeface="Univers LT Pro 57 Condensed" panose="020B0506020202050204" pitchFamily="34" charset="0"/>
              </a:rPr>
              <a:t>Supports artist-created work rather than work created by the community under an artist’s direction  </a:t>
            </a:r>
          </a:p>
          <a:p>
            <a:pPr marL="342900" indent="-342900">
              <a:buFont typeface="Arial" panose="020B0604020202020204" pitchFamily="34" charset="0"/>
              <a:buChar char="•"/>
            </a:pPr>
            <a:r>
              <a:rPr lang="en-US" sz="2400" dirty="0">
                <a:latin typeface="Univers LT Pro 57 Condensed" panose="020B0506020202050204" pitchFamily="34" charset="0"/>
              </a:rPr>
              <a:t>Requires the inclusion of community involvement in the creative process or through a public presentation</a:t>
            </a:r>
          </a:p>
          <a:p>
            <a:pPr marL="342900" indent="-342900">
              <a:buFont typeface="Arial" panose="020B0604020202020204" pitchFamily="34" charset="0"/>
              <a:buChar char="•"/>
            </a:pPr>
            <a:r>
              <a:rPr lang="en-US" sz="2400" dirty="0">
                <a:latin typeface="Univers LT Pro 57 Condensed" panose="020B0506020202050204" pitchFamily="34" charset="0"/>
              </a:rPr>
              <a:t>Emphasis on the actual creation and creative process</a:t>
            </a:r>
          </a:p>
          <a:p>
            <a:pPr marL="342900" indent="-342900">
              <a:buFont typeface="Arial" panose="020B0604020202020204" pitchFamily="34" charset="0"/>
              <a:buChar char="•"/>
            </a:pPr>
            <a:r>
              <a:rPr lang="en-US" sz="2400" dirty="0">
                <a:latin typeface="Univers LT Pro 57 Condensed" panose="020B0506020202050204" pitchFamily="34" charset="0"/>
              </a:rPr>
              <a:t>Matching funds are </a:t>
            </a:r>
            <a:r>
              <a:rPr lang="en-US" sz="2400" b="1" u="sng" dirty="0">
                <a:latin typeface="Univers LT Pro 57 Condensed" panose="020B0506020202050204" pitchFamily="34" charset="0"/>
              </a:rPr>
              <a:t>not</a:t>
            </a:r>
            <a:r>
              <a:rPr lang="en-US" sz="2400" dirty="0">
                <a:latin typeface="Univers LT Pro 57 Condensed" panose="020B0506020202050204" pitchFamily="34" charset="0"/>
              </a:rPr>
              <a:t> required</a:t>
            </a:r>
          </a:p>
          <a:p>
            <a:pPr marL="342900" indent="-342900">
              <a:buFont typeface="Arial" panose="020B0604020202020204" pitchFamily="34" charset="0"/>
              <a:buChar char="•"/>
            </a:pPr>
            <a:r>
              <a:rPr lang="en-US" sz="2400" dirty="0">
                <a:latin typeface="Univers LT Pro 57 Condensed" panose="020B0506020202050204" pitchFamily="34" charset="0"/>
              </a:rPr>
              <a:t>Applicants must be artists, not organizations</a:t>
            </a:r>
          </a:p>
        </p:txBody>
      </p:sp>
    </p:spTree>
    <p:extLst>
      <p:ext uri="{BB962C8B-B14F-4D97-AF65-F5344CB8AC3E}">
        <p14:creationId xmlns:p14="http://schemas.microsoft.com/office/powerpoint/2010/main" val="3322312206"/>
      </p:ext>
    </p:extLst>
  </p:cSld>
  <p:clrMapOvr>
    <a:masterClrMapping/>
  </p:clrMapOvr>
</p:sld>
</file>

<file path=ppt/theme/theme1.xml><?xml version="1.0" encoding="utf-8"?>
<a:theme xmlns:a="http://schemas.openxmlformats.org/drawingml/2006/main" name="PowerPoint Presentation Template_NOLOGOINTERIOR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Ap Workshops PPT 2021</Template>
  <TotalTime>12674</TotalTime>
  <Words>978</Words>
  <Application>Microsoft Office PowerPoint</Application>
  <PresentationFormat>On-screen Show (4:3)</PresentationFormat>
  <Paragraphs>113</Paragraphs>
  <Slides>13</Slides>
  <Notes>0</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13</vt:i4>
      </vt:variant>
    </vt:vector>
  </HeadingPairs>
  <TitlesOfParts>
    <vt:vector size="22" baseType="lpstr">
      <vt:lpstr>Arial</vt:lpstr>
      <vt:lpstr>Calibri</vt:lpstr>
      <vt:lpstr>Calibri Light</vt:lpstr>
      <vt:lpstr>Ordinar Com</vt:lpstr>
      <vt:lpstr>Univers LT Pro 57 Condensed</vt:lpstr>
      <vt:lpstr>PowerPoint Presentation Template_NOLOGOINTERIORS</vt:lpstr>
      <vt:lpstr>1_Office Theme</vt:lpstr>
      <vt:lpstr>5_Office Theme</vt:lpstr>
      <vt:lpstr>3_Office Theme</vt:lpstr>
      <vt:lpstr>PowerPoint Presentation</vt:lpstr>
      <vt:lpstr>Mission and Vision</vt:lpstr>
      <vt:lpstr>ARTSWESTCHESTER PROGRAMS</vt:lpstr>
      <vt:lpstr>FUNDING CATEGORIES</vt:lpstr>
      <vt:lpstr>WHAT IS ARTS ALIVE?</vt:lpstr>
      <vt:lpstr>TIMELINE</vt:lpstr>
      <vt:lpstr>2025 FUNDING CATEGORIES</vt:lpstr>
      <vt:lpstr>ARTS ALIVE: COMMUNITY IMPACT</vt:lpstr>
      <vt:lpstr>ARTS ALIVE: INDIVIDUAL ARTIST</vt:lpstr>
      <vt:lpstr>NEW for 2025</vt:lpstr>
      <vt:lpstr>HOW DO I APPLY?</vt:lpstr>
      <vt:lpstr>TIPS &amp; TRICKS</vt:lpstr>
      <vt:lpstr>QUESTIONS?</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 Brady</dc:creator>
  <cp:lastModifiedBy>Susan Abbott</cp:lastModifiedBy>
  <cp:revision>99</cp:revision>
  <cp:lastPrinted>2024-02-05T16:50:31Z</cp:lastPrinted>
  <dcterms:created xsi:type="dcterms:W3CDTF">2021-11-23T21:32:31Z</dcterms:created>
  <dcterms:modified xsi:type="dcterms:W3CDTF">2024-10-31T16:27:00Z</dcterms:modified>
</cp:coreProperties>
</file>